
<file path=[Content_Types].xml><?xml version="1.0" encoding="utf-8"?>
<Types xmlns="http://schemas.openxmlformats.org/package/2006/content-types">
  <Default Extension="png" ContentType="image/png"/>
  <Default Extension="svg" ContentType="image/svg+xml"/>
  <Default Extension="tmp"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17"/>
  </p:handoutMasterIdLst>
  <p:sldIdLst>
    <p:sldId id="256" r:id="rId5"/>
    <p:sldId id="257" r:id="rId6"/>
    <p:sldId id="258" r:id="rId7"/>
    <p:sldId id="264" r:id="rId8"/>
    <p:sldId id="265" r:id="rId9"/>
    <p:sldId id="260" r:id="rId10"/>
    <p:sldId id="259" r:id="rId11"/>
    <p:sldId id="261" r:id="rId12"/>
    <p:sldId id="263" r:id="rId13"/>
    <p:sldId id="262" r:id="rId14"/>
    <p:sldId id="266" r:id="rId15"/>
    <p:sldId id="267" r:id="rId1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8" d="100"/>
          <a:sy n="98" d="100"/>
        </p:scale>
        <p:origin x="106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0DE97384-57C5-4740-838E-56D876AB43BE}" type="datetimeFigureOut">
              <a:rPr lang="en-GB" smtClean="0"/>
              <a:t>23/07/2026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B230300B-14AA-45D3-97ED-138A1DDF8243}" type="slidenum">
              <a:rPr lang="en-GB" smtClean="0"/>
              <a:t>‹#›</a:t>
            </a:fld>
            <a:endParaRPr lang="en-GB"/>
          </a:p>
        </p:txBody>
      </p:sp>
    </p:spTree>
    <p:extLst>
      <p:ext uri="{BB962C8B-B14F-4D97-AF65-F5344CB8AC3E}">
        <p14:creationId xmlns:p14="http://schemas.microsoft.com/office/powerpoint/2010/main" val="322812410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3523B-0147-ACB1-F68B-A56F0C8FD70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8094D45-9925-61F6-4C62-D58F59304E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C4FCBB9-528D-2A32-7B69-C8BB7A8A6BD0}"/>
              </a:ext>
            </a:extLst>
          </p:cNvPr>
          <p:cNvSpPr>
            <a:spLocks noGrp="1"/>
          </p:cNvSpPr>
          <p:nvPr>
            <p:ph type="dt" sz="half" idx="10"/>
          </p:nvPr>
        </p:nvSpPr>
        <p:spPr/>
        <p:txBody>
          <a:bodyPr/>
          <a:lstStyle/>
          <a:p>
            <a:fld id="{07529DDD-982C-452B-B813-948A39D20211}" type="datetimeFigureOut">
              <a:rPr lang="en-GB" smtClean="0"/>
              <a:t>23/07/2026</a:t>
            </a:fld>
            <a:endParaRPr lang="en-GB"/>
          </a:p>
        </p:txBody>
      </p:sp>
      <p:sp>
        <p:nvSpPr>
          <p:cNvPr id="5" name="Footer Placeholder 4">
            <a:extLst>
              <a:ext uri="{FF2B5EF4-FFF2-40B4-BE49-F238E27FC236}">
                <a16:creationId xmlns:a16="http://schemas.microsoft.com/office/drawing/2014/main" id="{1BB56C14-6E29-84E5-1307-FE176B83E0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39E982-3A94-F27C-EC03-B7519A3AEBAD}"/>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4025069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2125F-714C-33AB-2E4D-E9A27386725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6BB7F11-2E44-C7F0-5689-4281057C1B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7CAA9B-ACAB-679B-782E-BDFA86B3B1BB}"/>
              </a:ext>
            </a:extLst>
          </p:cNvPr>
          <p:cNvSpPr>
            <a:spLocks noGrp="1"/>
          </p:cNvSpPr>
          <p:nvPr>
            <p:ph type="dt" sz="half" idx="10"/>
          </p:nvPr>
        </p:nvSpPr>
        <p:spPr/>
        <p:txBody>
          <a:bodyPr/>
          <a:lstStyle/>
          <a:p>
            <a:fld id="{07529DDD-982C-452B-B813-948A39D20211}" type="datetimeFigureOut">
              <a:rPr lang="en-GB" smtClean="0"/>
              <a:t>23/07/2026</a:t>
            </a:fld>
            <a:endParaRPr lang="en-GB"/>
          </a:p>
        </p:txBody>
      </p:sp>
      <p:sp>
        <p:nvSpPr>
          <p:cNvPr id="5" name="Footer Placeholder 4">
            <a:extLst>
              <a:ext uri="{FF2B5EF4-FFF2-40B4-BE49-F238E27FC236}">
                <a16:creationId xmlns:a16="http://schemas.microsoft.com/office/drawing/2014/main" id="{6726598A-2C49-9854-DBAA-741F845727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B8D06F-88E1-F990-BA28-52426AFAB73D}"/>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26091096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DD5C9-AA2B-B930-4699-899819A5B49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880A325-0D76-C8E3-B3B3-A67E3AA851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9C57700-B9E7-1A08-2E35-095A32F42043}"/>
              </a:ext>
            </a:extLst>
          </p:cNvPr>
          <p:cNvSpPr>
            <a:spLocks noGrp="1"/>
          </p:cNvSpPr>
          <p:nvPr>
            <p:ph type="dt" sz="half" idx="10"/>
          </p:nvPr>
        </p:nvSpPr>
        <p:spPr/>
        <p:txBody>
          <a:bodyPr/>
          <a:lstStyle/>
          <a:p>
            <a:fld id="{07529DDD-982C-452B-B813-948A39D20211}" type="datetimeFigureOut">
              <a:rPr lang="en-GB" smtClean="0"/>
              <a:t>23/07/2026</a:t>
            </a:fld>
            <a:endParaRPr lang="en-GB"/>
          </a:p>
        </p:txBody>
      </p:sp>
      <p:sp>
        <p:nvSpPr>
          <p:cNvPr id="5" name="Footer Placeholder 4">
            <a:extLst>
              <a:ext uri="{FF2B5EF4-FFF2-40B4-BE49-F238E27FC236}">
                <a16:creationId xmlns:a16="http://schemas.microsoft.com/office/drawing/2014/main" id="{F5EBB83C-B86A-B422-D268-964CACF2AF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AA2A2C-3CBA-CCE5-66B3-A64CBA80F105}"/>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37076670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75D08-7490-62E7-567E-4146B8AC6F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068B6DD-205C-A3BA-A395-CDFBF5137D3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C528C0-2BCE-0ECF-D92E-15D7CDCC454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A51148-60A3-57D9-C94A-A4B675440B29}"/>
              </a:ext>
            </a:extLst>
          </p:cNvPr>
          <p:cNvSpPr>
            <a:spLocks noGrp="1"/>
          </p:cNvSpPr>
          <p:nvPr>
            <p:ph type="dt" sz="half" idx="10"/>
          </p:nvPr>
        </p:nvSpPr>
        <p:spPr/>
        <p:txBody>
          <a:bodyPr/>
          <a:lstStyle/>
          <a:p>
            <a:fld id="{07529DDD-982C-452B-B813-948A39D20211}" type="datetimeFigureOut">
              <a:rPr lang="en-GB" smtClean="0"/>
              <a:t>23/07/2026</a:t>
            </a:fld>
            <a:endParaRPr lang="en-GB"/>
          </a:p>
        </p:txBody>
      </p:sp>
      <p:sp>
        <p:nvSpPr>
          <p:cNvPr id="6" name="Footer Placeholder 5">
            <a:extLst>
              <a:ext uri="{FF2B5EF4-FFF2-40B4-BE49-F238E27FC236}">
                <a16:creationId xmlns:a16="http://schemas.microsoft.com/office/drawing/2014/main" id="{562D3DD5-FEF4-87EC-A487-D21611A7A68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66C9729-C5E2-FCE0-9E46-524BA0F03DAB}"/>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37109827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88A87-D065-14B4-2987-D5389183518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E81F779-D7F3-97CB-C730-13F67F0DCB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75F4A57-0E96-63C0-41B2-ED72F7E3936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F111A0E-9FAF-E4DA-724C-DEDC1F49F93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5BC2281-EECB-D425-3734-5CEEA7F8196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2F16016-3ACC-1A2C-ADAD-4DB663B9C8EE}"/>
              </a:ext>
            </a:extLst>
          </p:cNvPr>
          <p:cNvSpPr>
            <a:spLocks noGrp="1"/>
          </p:cNvSpPr>
          <p:nvPr>
            <p:ph type="dt" sz="half" idx="10"/>
          </p:nvPr>
        </p:nvSpPr>
        <p:spPr/>
        <p:txBody>
          <a:bodyPr/>
          <a:lstStyle/>
          <a:p>
            <a:fld id="{07529DDD-982C-452B-B813-948A39D20211}" type="datetimeFigureOut">
              <a:rPr lang="en-GB" smtClean="0"/>
              <a:t>23/07/2026</a:t>
            </a:fld>
            <a:endParaRPr lang="en-GB"/>
          </a:p>
        </p:txBody>
      </p:sp>
      <p:sp>
        <p:nvSpPr>
          <p:cNvPr id="8" name="Footer Placeholder 7">
            <a:extLst>
              <a:ext uri="{FF2B5EF4-FFF2-40B4-BE49-F238E27FC236}">
                <a16:creationId xmlns:a16="http://schemas.microsoft.com/office/drawing/2014/main" id="{4A9F9C3B-5F49-CB7A-FE0D-1C3787B49C6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9C1F851-93BB-4B2B-ADF4-52FD2F7E4E15}"/>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3298391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A3AF5-A7A8-D265-FA8B-C26D38DA5A0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CFE715B-D0BE-FE64-3659-0D6D5656752E}"/>
              </a:ext>
            </a:extLst>
          </p:cNvPr>
          <p:cNvSpPr>
            <a:spLocks noGrp="1"/>
          </p:cNvSpPr>
          <p:nvPr>
            <p:ph type="dt" sz="half" idx="10"/>
          </p:nvPr>
        </p:nvSpPr>
        <p:spPr/>
        <p:txBody>
          <a:bodyPr/>
          <a:lstStyle/>
          <a:p>
            <a:fld id="{07529DDD-982C-452B-B813-948A39D20211}" type="datetimeFigureOut">
              <a:rPr lang="en-GB" smtClean="0"/>
              <a:t>23/07/2026</a:t>
            </a:fld>
            <a:endParaRPr lang="en-GB"/>
          </a:p>
        </p:txBody>
      </p:sp>
      <p:sp>
        <p:nvSpPr>
          <p:cNvPr id="4" name="Footer Placeholder 3">
            <a:extLst>
              <a:ext uri="{FF2B5EF4-FFF2-40B4-BE49-F238E27FC236}">
                <a16:creationId xmlns:a16="http://schemas.microsoft.com/office/drawing/2014/main" id="{AE039099-79FF-2375-7867-E8AB8CC8B58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394383-8A6D-96A6-E89F-B04D27E6A94D}"/>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830413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D3E575-B56F-09A8-D33F-C408CF953229}"/>
              </a:ext>
            </a:extLst>
          </p:cNvPr>
          <p:cNvSpPr>
            <a:spLocks noGrp="1"/>
          </p:cNvSpPr>
          <p:nvPr>
            <p:ph type="dt" sz="half" idx="10"/>
          </p:nvPr>
        </p:nvSpPr>
        <p:spPr/>
        <p:txBody>
          <a:bodyPr/>
          <a:lstStyle/>
          <a:p>
            <a:fld id="{07529DDD-982C-452B-B813-948A39D20211}" type="datetimeFigureOut">
              <a:rPr lang="en-GB" smtClean="0"/>
              <a:t>23/07/2026</a:t>
            </a:fld>
            <a:endParaRPr lang="en-GB"/>
          </a:p>
        </p:txBody>
      </p:sp>
      <p:sp>
        <p:nvSpPr>
          <p:cNvPr id="3" name="Footer Placeholder 2">
            <a:extLst>
              <a:ext uri="{FF2B5EF4-FFF2-40B4-BE49-F238E27FC236}">
                <a16:creationId xmlns:a16="http://schemas.microsoft.com/office/drawing/2014/main" id="{BAE80548-D98B-831D-E1F9-EA582BFBF34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81504D8-0BCA-5AB9-9A52-79EEDA5141D9}"/>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16778792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14439-3EA6-2CE6-EFDE-12D999FA00B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3A19FA1-AF54-530D-E448-1471DDBF9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59D0408-BBEC-2A9D-854F-150E6096EA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89EEBA-4A2B-C4A0-07A7-D7189379F0DE}"/>
              </a:ext>
            </a:extLst>
          </p:cNvPr>
          <p:cNvSpPr>
            <a:spLocks noGrp="1"/>
          </p:cNvSpPr>
          <p:nvPr>
            <p:ph type="dt" sz="half" idx="10"/>
          </p:nvPr>
        </p:nvSpPr>
        <p:spPr/>
        <p:txBody>
          <a:bodyPr/>
          <a:lstStyle/>
          <a:p>
            <a:fld id="{07529DDD-982C-452B-B813-948A39D20211}" type="datetimeFigureOut">
              <a:rPr lang="en-GB" smtClean="0"/>
              <a:t>23/07/2026</a:t>
            </a:fld>
            <a:endParaRPr lang="en-GB"/>
          </a:p>
        </p:txBody>
      </p:sp>
      <p:sp>
        <p:nvSpPr>
          <p:cNvPr id="6" name="Footer Placeholder 5">
            <a:extLst>
              <a:ext uri="{FF2B5EF4-FFF2-40B4-BE49-F238E27FC236}">
                <a16:creationId xmlns:a16="http://schemas.microsoft.com/office/drawing/2014/main" id="{B4D232B4-C15E-8B40-0B0D-728D1B91A25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7727567-2FF8-D5EC-DA2A-2A7E0F153A1F}"/>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2961862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AD4B9-7126-16A6-2A3D-D09097C4C0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ED9EA64-A916-12FF-6813-74210384836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0CFB07C-B806-42A1-02B0-9985D8477E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84C8EA-C86F-B03F-BEEE-3CB52AB0B4CF}"/>
              </a:ext>
            </a:extLst>
          </p:cNvPr>
          <p:cNvSpPr>
            <a:spLocks noGrp="1"/>
          </p:cNvSpPr>
          <p:nvPr>
            <p:ph type="dt" sz="half" idx="10"/>
          </p:nvPr>
        </p:nvSpPr>
        <p:spPr/>
        <p:txBody>
          <a:bodyPr/>
          <a:lstStyle/>
          <a:p>
            <a:fld id="{07529DDD-982C-452B-B813-948A39D20211}" type="datetimeFigureOut">
              <a:rPr lang="en-GB" smtClean="0"/>
              <a:t>23/07/2026</a:t>
            </a:fld>
            <a:endParaRPr lang="en-GB"/>
          </a:p>
        </p:txBody>
      </p:sp>
      <p:sp>
        <p:nvSpPr>
          <p:cNvPr id="6" name="Footer Placeholder 5">
            <a:extLst>
              <a:ext uri="{FF2B5EF4-FFF2-40B4-BE49-F238E27FC236}">
                <a16:creationId xmlns:a16="http://schemas.microsoft.com/office/drawing/2014/main" id="{4D49438B-02A2-2BFD-057D-5F12A1E6E3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3D20D57-533F-5616-9A60-C98B5ADEF48A}"/>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1010837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08042-BFFD-9197-F979-3D3EBC7FAA8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10060C-0093-1218-08CC-6743CAEC99B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57F332-1A11-6057-C7FD-95DC620D8EB2}"/>
              </a:ext>
            </a:extLst>
          </p:cNvPr>
          <p:cNvSpPr>
            <a:spLocks noGrp="1"/>
          </p:cNvSpPr>
          <p:nvPr>
            <p:ph type="dt" sz="half" idx="10"/>
          </p:nvPr>
        </p:nvSpPr>
        <p:spPr/>
        <p:txBody>
          <a:bodyPr/>
          <a:lstStyle/>
          <a:p>
            <a:fld id="{07529DDD-982C-452B-B813-948A39D20211}" type="datetimeFigureOut">
              <a:rPr lang="en-GB" smtClean="0"/>
              <a:t>23/07/2026</a:t>
            </a:fld>
            <a:endParaRPr lang="en-GB"/>
          </a:p>
        </p:txBody>
      </p:sp>
      <p:sp>
        <p:nvSpPr>
          <p:cNvPr id="5" name="Footer Placeholder 4">
            <a:extLst>
              <a:ext uri="{FF2B5EF4-FFF2-40B4-BE49-F238E27FC236}">
                <a16:creationId xmlns:a16="http://schemas.microsoft.com/office/drawing/2014/main" id="{D5DA7C44-F4E5-4EDB-23BB-8EAAE5FF26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17E657-D382-97A0-DE27-FE62F344B4DB}"/>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42685335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9C68C1-0ABC-0002-80D8-493846DAABC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B75537B-49DD-4F30-CCE3-5080B6A39D2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B1E7D16-B5E4-523E-8B66-EFA184638147}"/>
              </a:ext>
            </a:extLst>
          </p:cNvPr>
          <p:cNvSpPr>
            <a:spLocks noGrp="1"/>
          </p:cNvSpPr>
          <p:nvPr>
            <p:ph type="dt" sz="half" idx="10"/>
          </p:nvPr>
        </p:nvSpPr>
        <p:spPr/>
        <p:txBody>
          <a:bodyPr/>
          <a:lstStyle/>
          <a:p>
            <a:fld id="{07529DDD-982C-452B-B813-948A39D20211}" type="datetimeFigureOut">
              <a:rPr lang="en-GB" smtClean="0"/>
              <a:t>23/07/2026</a:t>
            </a:fld>
            <a:endParaRPr lang="en-GB"/>
          </a:p>
        </p:txBody>
      </p:sp>
      <p:sp>
        <p:nvSpPr>
          <p:cNvPr id="5" name="Footer Placeholder 4">
            <a:extLst>
              <a:ext uri="{FF2B5EF4-FFF2-40B4-BE49-F238E27FC236}">
                <a16:creationId xmlns:a16="http://schemas.microsoft.com/office/drawing/2014/main" id="{1F912972-B854-6A0D-DDEA-95C4AC7B7E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FBD28A-910F-17F6-FE1D-92A48950DC2C}"/>
              </a:ext>
            </a:extLst>
          </p:cNvPr>
          <p:cNvSpPr>
            <a:spLocks noGrp="1"/>
          </p:cNvSpPr>
          <p:nvPr>
            <p:ph type="sldNum" sz="quarter" idx="12"/>
          </p:nvPr>
        </p:nvSpPr>
        <p:spPr/>
        <p:txBody>
          <a:bodyPr/>
          <a:lstStyle/>
          <a:p>
            <a:fld id="{22A75CA8-EA27-4792-A85B-E2BB8FBCD71F}" type="slidenum">
              <a:rPr lang="en-GB" smtClean="0"/>
              <a:t>‹#›</a:t>
            </a:fld>
            <a:endParaRPr lang="en-GB"/>
          </a:p>
        </p:txBody>
      </p:sp>
    </p:spTree>
    <p:extLst>
      <p:ext uri="{BB962C8B-B14F-4D97-AF65-F5344CB8AC3E}">
        <p14:creationId xmlns:p14="http://schemas.microsoft.com/office/powerpoint/2010/main" val="4272825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EDDAB3-3F5B-6E26-98F1-6E47632DFC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EFC5E11-90B8-52C3-9601-3926848E7D6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C2CBED-F42C-FADF-95AB-E93F0B18A9B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529DDD-982C-452B-B813-948A39D20211}" type="datetimeFigureOut">
              <a:rPr lang="en-GB" smtClean="0"/>
              <a:t>23/07/2026</a:t>
            </a:fld>
            <a:endParaRPr lang="en-GB"/>
          </a:p>
        </p:txBody>
      </p:sp>
      <p:sp>
        <p:nvSpPr>
          <p:cNvPr id="5" name="Footer Placeholder 4">
            <a:extLst>
              <a:ext uri="{FF2B5EF4-FFF2-40B4-BE49-F238E27FC236}">
                <a16:creationId xmlns:a16="http://schemas.microsoft.com/office/drawing/2014/main" id="{1B38DA99-5991-9F3B-92DB-1B215CFD85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0AC7763-0C23-CB92-2488-141E9ACC31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A75CA8-EA27-4792-A85B-E2BB8FBCD71F}" type="slidenum">
              <a:rPr lang="en-GB" smtClean="0"/>
              <a:t>‹#›</a:t>
            </a:fld>
            <a:endParaRPr lang="en-GB"/>
          </a:p>
        </p:txBody>
      </p:sp>
    </p:spTree>
    <p:extLst>
      <p:ext uri="{BB962C8B-B14F-4D97-AF65-F5344CB8AC3E}">
        <p14:creationId xmlns:p14="http://schemas.microsoft.com/office/powerpoint/2010/main" val="13786661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hyperlink" Target="mailto:admin@thameside.reading.sch.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thameside.reading.sch.uk/" TargetMode="External"/><Relationship Id="rId2" Type="http://schemas.openxmlformats.org/officeDocument/2006/relationships/hyperlink" Target="mailto:admin@thameside.reading.sch.uk" TargetMode="External"/><Relationship Id="rId1" Type="http://schemas.openxmlformats.org/officeDocument/2006/relationships/slideLayout" Target="../slideLayouts/slideLayout2.xml"/><Relationship Id="rId5" Type="http://schemas.openxmlformats.org/officeDocument/2006/relationships/hyperlink" Target="https://www.thameside.reading.sch.uk/page/?title=Governors&amp;pid=205" TargetMode="External"/><Relationship Id="rId4" Type="http://schemas.openxmlformats.org/officeDocument/2006/relationships/hyperlink" Target="https://www.thameside.reading.sch.uk/page/?title=Admissions+%26amp%3B+Term+Dates&amp;pid=192"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mailto:admin@thameside.reading.sch.uk" TargetMode="External"/><Relationship Id="rId3" Type="http://schemas.openxmlformats.org/officeDocument/2006/relationships/hyperlink" Target="mailto:deputy@thameside.reading.sch.uk" TargetMode="External"/><Relationship Id="rId7" Type="http://schemas.openxmlformats.org/officeDocument/2006/relationships/hyperlink" Target="mailto:caretaker@thameside.reading.sch.uk" TargetMode="External"/><Relationship Id="rId2" Type="http://schemas.openxmlformats.org/officeDocument/2006/relationships/hyperlink" Target="mailto:head@thameside.reading.sch.uk" TargetMode="External"/><Relationship Id="rId1" Type="http://schemas.openxmlformats.org/officeDocument/2006/relationships/slideLayout" Target="../slideLayouts/slideLayout2.xml"/><Relationship Id="rId6" Type="http://schemas.openxmlformats.org/officeDocument/2006/relationships/hyperlink" Target="mailto:sbm@thameside.reading.sch.uk" TargetMode="External"/><Relationship Id="rId5" Type="http://schemas.openxmlformats.org/officeDocument/2006/relationships/hyperlink" Target="mailto:Inclusion@thameside.reading.sch.uk" TargetMode="External"/><Relationship Id="rId4" Type="http://schemas.openxmlformats.org/officeDocument/2006/relationships/hyperlink" Target="mailto:assistanthead@thameside.reading.sch.uk" TargetMode="External"/><Relationship Id="rId9" Type="http://schemas.openxmlformats.org/officeDocument/2006/relationships/hyperlink" Target="mailto:finance@thameside.reading.sch.uk" TargetMode="External"/></Relationships>
</file>

<file path=ppt/slides/_rels/slide6.xml.rels><?xml version="1.0" encoding="UTF-8" standalone="yes"?>
<Relationships xmlns="http://schemas.openxmlformats.org/package/2006/relationships"><Relationship Id="rId2" Type="http://schemas.openxmlformats.org/officeDocument/2006/relationships/hyperlink" Target="https://safeguarding.thekeysupport.com/elearning/"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thamesideprimary.co.uk/" TargetMode="External"/><Relationship Id="rId2" Type="http://schemas.openxmlformats.org/officeDocument/2006/relationships/hyperlink" Target="mailto:jbloggs@thameside.reading.sch.uk" TargetMode="External"/><Relationship Id="rId1" Type="http://schemas.openxmlformats.org/officeDocument/2006/relationships/slideLayout" Target="../slideLayouts/slideLayout2.xml"/><Relationship Id="rId4" Type="http://schemas.openxmlformats.org/officeDocument/2006/relationships/image" Target="../media/image4.tmp"/></Relationships>
</file>

<file path=ppt/slides/_rels/slide9.xml.rels><?xml version="1.0" encoding="UTF-8" standalone="yes"?>
<Relationships xmlns="http://schemas.openxmlformats.org/package/2006/relationships"><Relationship Id="rId3" Type="http://schemas.openxmlformats.org/officeDocument/2006/relationships/hyperlink" Target="mailto:sbm@thameside.reading.sch.uk" TargetMode="External"/><Relationship Id="rId2" Type="http://schemas.openxmlformats.org/officeDocument/2006/relationships/hyperlink" Target="https://reabcli.webitrent.com/reabcli_ess" TargetMode="External"/><Relationship Id="rId1" Type="http://schemas.openxmlformats.org/officeDocument/2006/relationships/slideLayout" Target="../slideLayouts/slideLayout2.xml"/><Relationship Id="rId4" Type="http://schemas.openxmlformats.org/officeDocument/2006/relationships/image" Target="../media/image5.tmp"/></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image" Target="../media/image6.tmp"/><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6297084F-9DAC-65E5-2909-886850A74F4C}"/>
              </a:ext>
            </a:extLst>
          </p:cNvPr>
          <p:cNvSpPr>
            <a:spLocks noGrp="1"/>
          </p:cNvSpPr>
          <p:nvPr>
            <p:ph type="subTitle" idx="1"/>
          </p:nvPr>
        </p:nvSpPr>
        <p:spPr>
          <a:xfrm>
            <a:off x="1629197" y="2360108"/>
            <a:ext cx="9144000" cy="1655762"/>
          </a:xfrm>
          <a:effectLst>
            <a:glow rad="101600">
              <a:schemeClr val="accent4">
                <a:satMod val="175000"/>
                <a:alpha val="40000"/>
              </a:schemeClr>
            </a:glow>
          </a:effectLst>
          <a:scene3d>
            <a:camera prst="orthographicFront"/>
            <a:lightRig rig="threePt" dir="t"/>
          </a:scene3d>
          <a:sp3d>
            <a:bevelT prst="relaxedInset"/>
          </a:sp3d>
        </p:spPr>
        <p:txBody>
          <a:bodyPr>
            <a:normAutofit/>
          </a:bodyPr>
          <a:lstStyle/>
          <a:p>
            <a:r>
              <a:rPr lang="en-GB" sz="4400" dirty="0">
                <a:solidFill>
                  <a:srgbClr val="00B0F0"/>
                </a:solidFill>
                <a:effectLst>
                  <a:outerShdw blurRad="38100" dist="38100" dir="2700000" algn="tl">
                    <a:srgbClr val="000000">
                      <a:alpha val="43137"/>
                    </a:srgbClr>
                  </a:outerShdw>
                </a:effectLst>
              </a:rPr>
              <a:t>Welcome to Thameside Primary School</a:t>
            </a:r>
          </a:p>
          <a:p>
            <a:r>
              <a:rPr lang="en-GB" sz="4400" dirty="0">
                <a:solidFill>
                  <a:srgbClr val="00B0F0"/>
                </a:solidFill>
                <a:effectLst>
                  <a:outerShdw blurRad="38100" dist="38100" dir="2700000" algn="tl">
                    <a:srgbClr val="000000">
                      <a:alpha val="43137"/>
                    </a:srgbClr>
                  </a:outerShdw>
                </a:effectLst>
              </a:rPr>
              <a:t>Induction for New Staff </a:t>
            </a:r>
          </a:p>
        </p:txBody>
      </p:sp>
      <p:pic>
        <p:nvPicPr>
          <p:cNvPr id="5" name="Graphic 4">
            <a:extLst>
              <a:ext uri="{FF2B5EF4-FFF2-40B4-BE49-F238E27FC236}">
                <a16:creationId xmlns:a16="http://schemas.microsoft.com/office/drawing/2014/main" id="{A9E39153-9239-1BC4-C5B1-6269A56FDA78}"/>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659727" y="151420"/>
            <a:ext cx="2218026" cy="2193290"/>
          </a:xfrm>
          <a:prstGeom prst="rect">
            <a:avLst/>
          </a:prstGeom>
        </p:spPr>
      </p:pic>
      <p:pic>
        <p:nvPicPr>
          <p:cNvPr id="2" name="Picture 1"/>
          <p:cNvPicPr>
            <a:picLocks noChangeAspect="1"/>
          </p:cNvPicPr>
          <p:nvPr/>
        </p:nvPicPr>
        <p:blipFill>
          <a:blip r:embed="rId4"/>
          <a:stretch>
            <a:fillRect/>
          </a:stretch>
        </p:blipFill>
        <p:spPr>
          <a:xfrm>
            <a:off x="4222756" y="3886397"/>
            <a:ext cx="3394103" cy="2862360"/>
          </a:xfrm>
          <a:prstGeom prst="rect">
            <a:avLst/>
          </a:prstGeom>
        </p:spPr>
      </p:pic>
    </p:spTree>
    <p:extLst>
      <p:ext uri="{BB962C8B-B14F-4D97-AF65-F5344CB8AC3E}">
        <p14:creationId xmlns:p14="http://schemas.microsoft.com/office/powerpoint/2010/main" val="1722186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2000"/>
                                        <p:tgtEl>
                                          <p:spTgt spid="5"/>
                                        </p:tgtEl>
                                      </p:cBhvr>
                                    </p:animEffect>
                                    <p:anim calcmode="lin" valueType="num">
                                      <p:cBhvr>
                                        <p:cTn id="22" dur="2000" fill="hold"/>
                                        <p:tgtEl>
                                          <p:spTgt spid="5"/>
                                        </p:tgtEl>
                                        <p:attrNameLst>
                                          <p:attrName>ppt_w</p:attrName>
                                        </p:attrNameLst>
                                      </p:cBhvr>
                                      <p:tavLst>
                                        <p:tav tm="0" fmla="#ppt_w*sin(2.5*pi*$)">
                                          <p:val>
                                            <p:fltVal val="0"/>
                                          </p:val>
                                        </p:tav>
                                        <p:tav tm="100000">
                                          <p:val>
                                            <p:fltVal val="1"/>
                                          </p:val>
                                        </p:tav>
                                      </p:tavLst>
                                    </p:anim>
                                    <p:anim calcmode="lin" valueType="num">
                                      <p:cBhvr>
                                        <p:cTn id="23"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0" fill="hold"/>
                                        <p:tgtEl>
                                          <p:spTgt spid="2"/>
                                        </p:tgtEl>
                                        <p:attrNameLst>
                                          <p:attrName>ppt_x</p:attrName>
                                        </p:attrNameLst>
                                      </p:cBhvr>
                                      <p:tavLst>
                                        <p:tav tm="0">
                                          <p:val>
                                            <p:strVal val="#ppt_x"/>
                                          </p:val>
                                        </p:tav>
                                        <p:tav tm="100000">
                                          <p:val>
                                            <p:strVal val="#ppt_x"/>
                                          </p:val>
                                        </p:tav>
                                      </p:tavLst>
                                    </p:anim>
                                    <p:anim calcmode="lin" valueType="num">
                                      <p:cBhvr additive="base">
                                        <p:cTn id="29" dur="1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503C7-C30A-5641-48A9-87A4FCC6F95C}"/>
              </a:ext>
            </a:extLst>
          </p:cNvPr>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School Address and contact details:</a:t>
            </a:r>
          </a:p>
        </p:txBody>
      </p:sp>
      <p:sp>
        <p:nvSpPr>
          <p:cNvPr id="3" name="Content Placeholder 2">
            <a:extLst>
              <a:ext uri="{FF2B5EF4-FFF2-40B4-BE49-F238E27FC236}">
                <a16:creationId xmlns:a16="http://schemas.microsoft.com/office/drawing/2014/main" id="{C70E8688-96D9-B326-4226-C16A26BF1654}"/>
              </a:ext>
            </a:extLst>
          </p:cNvPr>
          <p:cNvSpPr>
            <a:spLocks noGrp="1"/>
          </p:cNvSpPr>
          <p:nvPr>
            <p:ph idx="1"/>
          </p:nvPr>
        </p:nvSpPr>
        <p:spPr/>
        <p:txBody>
          <a:bodyPr/>
          <a:lstStyle/>
          <a:p>
            <a:pPr marL="0" indent="0">
              <a:buNone/>
            </a:pPr>
            <a:r>
              <a:rPr lang="en-GB" b="1" dirty="0"/>
              <a:t>Address:</a:t>
            </a:r>
          </a:p>
          <a:p>
            <a:pPr marL="0" indent="0">
              <a:buNone/>
            </a:pPr>
            <a:r>
              <a:rPr lang="en-GB" dirty="0"/>
              <a:t>Thameside Primary School </a:t>
            </a:r>
          </a:p>
          <a:p>
            <a:pPr marL="0" indent="0">
              <a:buNone/>
            </a:pPr>
            <a:r>
              <a:rPr lang="en-GB" dirty="0"/>
              <a:t>Harley Road,</a:t>
            </a:r>
          </a:p>
          <a:p>
            <a:pPr marL="0" indent="0">
              <a:buNone/>
            </a:pPr>
            <a:r>
              <a:rPr lang="en-GB" dirty="0"/>
              <a:t>Caversham</a:t>
            </a:r>
          </a:p>
          <a:p>
            <a:pPr marL="0" indent="0">
              <a:buNone/>
            </a:pPr>
            <a:r>
              <a:rPr lang="en-GB" dirty="0"/>
              <a:t>Reading</a:t>
            </a:r>
          </a:p>
          <a:p>
            <a:pPr marL="0" indent="0">
              <a:buNone/>
            </a:pPr>
            <a:r>
              <a:rPr lang="en-GB" dirty="0"/>
              <a:t>RG4 8DB</a:t>
            </a:r>
          </a:p>
          <a:p>
            <a:pPr marL="0" indent="0">
              <a:buNone/>
            </a:pPr>
            <a:r>
              <a:rPr lang="en-GB" b="1" dirty="0"/>
              <a:t>Telephone: </a:t>
            </a:r>
            <a:r>
              <a:rPr lang="en-GB" dirty="0"/>
              <a:t>0118 9375551</a:t>
            </a:r>
          </a:p>
          <a:p>
            <a:pPr marL="0" indent="0">
              <a:buNone/>
            </a:pPr>
            <a:r>
              <a:rPr lang="en-GB" b="1" dirty="0"/>
              <a:t>Email Office:  </a:t>
            </a:r>
            <a:r>
              <a:rPr lang="en-GB" dirty="0">
                <a:hlinkClick r:id="rId2"/>
              </a:rPr>
              <a:t>admin@thameside.reading.sch.uk</a:t>
            </a:r>
            <a:r>
              <a:rPr lang="en-GB" dirty="0"/>
              <a:t> </a:t>
            </a:r>
          </a:p>
        </p:txBody>
      </p:sp>
    </p:spTree>
    <p:extLst>
      <p:ext uri="{BB962C8B-B14F-4D97-AF65-F5344CB8AC3E}">
        <p14:creationId xmlns:p14="http://schemas.microsoft.com/office/powerpoint/2010/main" val="14979650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5E5AE-6AEF-75F7-7185-253BF0B156AF}"/>
              </a:ext>
            </a:extLst>
          </p:cNvPr>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School Opening hours </a:t>
            </a:r>
          </a:p>
        </p:txBody>
      </p:sp>
      <p:sp>
        <p:nvSpPr>
          <p:cNvPr id="3" name="Content Placeholder 2">
            <a:extLst>
              <a:ext uri="{FF2B5EF4-FFF2-40B4-BE49-F238E27FC236}">
                <a16:creationId xmlns:a16="http://schemas.microsoft.com/office/drawing/2014/main" id="{0E35C131-B306-BD9B-286F-C2BD389B73A2}"/>
              </a:ext>
            </a:extLst>
          </p:cNvPr>
          <p:cNvSpPr>
            <a:spLocks noGrp="1"/>
          </p:cNvSpPr>
          <p:nvPr>
            <p:ph idx="1"/>
          </p:nvPr>
        </p:nvSpPr>
        <p:spPr/>
        <p:txBody>
          <a:bodyPr>
            <a:normAutofit lnSpcReduction="10000"/>
          </a:bodyPr>
          <a:lstStyle/>
          <a:p>
            <a:pPr marL="0" indent="0">
              <a:buNone/>
            </a:pPr>
            <a:r>
              <a:rPr lang="en-GB" dirty="0"/>
              <a:t>School is unlocked at 7.30am </a:t>
            </a:r>
          </a:p>
          <a:p>
            <a:pPr marL="0" indent="0">
              <a:buNone/>
            </a:pPr>
            <a:r>
              <a:rPr lang="en-GB" dirty="0"/>
              <a:t>School is locked at 7pm (Cleaners are onsite until this time)</a:t>
            </a:r>
          </a:p>
          <a:p>
            <a:pPr marL="0" indent="0">
              <a:buNone/>
            </a:pPr>
            <a:r>
              <a:rPr lang="en-GB" dirty="0"/>
              <a:t>If you are still on site later than your contracted working hours please ensure you inform Vicki Lucas, Business Manager or Richard Harvey, Caretaker if you are lone working on site. </a:t>
            </a:r>
          </a:p>
          <a:p>
            <a:pPr marL="0" indent="0">
              <a:buNone/>
            </a:pPr>
            <a:endParaRPr lang="en-GB" sz="1000" dirty="0"/>
          </a:p>
          <a:p>
            <a:pPr marL="0" indent="0">
              <a:buNone/>
            </a:pPr>
            <a:r>
              <a:rPr lang="en-GB" dirty="0"/>
              <a:t>School is closed on weekends. </a:t>
            </a:r>
          </a:p>
          <a:p>
            <a:pPr marL="0" indent="0">
              <a:buNone/>
            </a:pPr>
            <a:endParaRPr lang="en-GB" sz="800" dirty="0"/>
          </a:p>
          <a:p>
            <a:pPr marL="0" indent="0">
              <a:buNone/>
            </a:pPr>
            <a:r>
              <a:rPr lang="en-GB" dirty="0"/>
              <a:t>During the holidays, the school is open on set days. A list of dates will be shared before each holiday to confirm when school will be accessible or speak to Vicki Lucas, School Business Manager. </a:t>
            </a:r>
          </a:p>
        </p:txBody>
      </p:sp>
    </p:spTree>
    <p:extLst>
      <p:ext uri="{BB962C8B-B14F-4D97-AF65-F5344CB8AC3E}">
        <p14:creationId xmlns:p14="http://schemas.microsoft.com/office/powerpoint/2010/main" val="3361029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5E5AE-6AEF-75F7-7185-253BF0B156AF}"/>
              </a:ext>
            </a:extLst>
          </p:cNvPr>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School Information</a:t>
            </a:r>
          </a:p>
        </p:txBody>
      </p:sp>
      <p:sp>
        <p:nvSpPr>
          <p:cNvPr id="3" name="Content Placeholder 2">
            <a:extLst>
              <a:ext uri="{FF2B5EF4-FFF2-40B4-BE49-F238E27FC236}">
                <a16:creationId xmlns:a16="http://schemas.microsoft.com/office/drawing/2014/main" id="{0E35C131-B306-BD9B-286F-C2BD389B73A2}"/>
              </a:ext>
            </a:extLst>
          </p:cNvPr>
          <p:cNvSpPr>
            <a:spLocks noGrp="1"/>
          </p:cNvSpPr>
          <p:nvPr>
            <p:ph idx="1"/>
          </p:nvPr>
        </p:nvSpPr>
        <p:spPr/>
        <p:txBody>
          <a:bodyPr>
            <a:normAutofit/>
          </a:bodyPr>
          <a:lstStyle/>
          <a:p>
            <a:pPr marL="0" indent="0">
              <a:buNone/>
            </a:pPr>
            <a:r>
              <a:rPr lang="en-GB" dirty="0"/>
              <a:t>School main email account: </a:t>
            </a:r>
            <a:r>
              <a:rPr lang="en-GB" dirty="0">
                <a:hlinkClick r:id="rId2"/>
              </a:rPr>
              <a:t>admin@thameside.reading.sch.uk</a:t>
            </a:r>
            <a:r>
              <a:rPr lang="en-GB" dirty="0"/>
              <a:t> </a:t>
            </a:r>
          </a:p>
          <a:p>
            <a:pPr marL="0" indent="0">
              <a:buNone/>
            </a:pPr>
            <a:r>
              <a:rPr lang="en-GB" dirty="0"/>
              <a:t>Tel: 0118 937 5551</a:t>
            </a:r>
          </a:p>
          <a:p>
            <a:pPr marL="0" indent="0">
              <a:buNone/>
            </a:pPr>
            <a:r>
              <a:rPr lang="en-GB" dirty="0"/>
              <a:t>Website: </a:t>
            </a:r>
            <a:r>
              <a:rPr lang="en-GB" dirty="0">
                <a:hlinkClick r:id="rId3"/>
              </a:rPr>
              <a:t>https://www.thameside.reading.sch.uk/</a:t>
            </a:r>
            <a:r>
              <a:rPr lang="en-GB" dirty="0"/>
              <a:t> </a:t>
            </a:r>
          </a:p>
          <a:p>
            <a:pPr marL="0" indent="0">
              <a:buNone/>
            </a:pPr>
            <a:r>
              <a:rPr lang="en-GB" dirty="0"/>
              <a:t>Admission and Term dates: </a:t>
            </a:r>
            <a:r>
              <a:rPr lang="en-GB" dirty="0">
                <a:hlinkClick r:id="rId4"/>
              </a:rPr>
              <a:t>https://www.thameside.reading.sch.uk/page/?title=Admissions+%26amp%3B+Term+Dates&amp;pid=192</a:t>
            </a:r>
            <a:r>
              <a:rPr lang="en-GB" dirty="0"/>
              <a:t> </a:t>
            </a:r>
          </a:p>
          <a:p>
            <a:pPr marL="0" indent="0">
              <a:buNone/>
            </a:pPr>
            <a:r>
              <a:rPr lang="en-GB" dirty="0"/>
              <a:t>Meet our Governors: </a:t>
            </a:r>
            <a:r>
              <a:rPr lang="en-GB" dirty="0">
                <a:hlinkClick r:id="rId5"/>
              </a:rPr>
              <a:t>https://www.thameside.reading.sch.uk/page/?title=Governors&amp;pid=205</a:t>
            </a:r>
            <a:r>
              <a:rPr lang="en-GB" dirty="0"/>
              <a:t>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399249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5E5AE-6AEF-75F7-7185-253BF0B156AF}"/>
              </a:ext>
            </a:extLst>
          </p:cNvPr>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School Contacts</a:t>
            </a:r>
          </a:p>
        </p:txBody>
      </p:sp>
      <p:sp>
        <p:nvSpPr>
          <p:cNvPr id="3" name="Content Placeholder 2">
            <a:extLst>
              <a:ext uri="{FF2B5EF4-FFF2-40B4-BE49-F238E27FC236}">
                <a16:creationId xmlns:a16="http://schemas.microsoft.com/office/drawing/2014/main" id="{0E35C131-B306-BD9B-286F-C2BD389B73A2}"/>
              </a:ext>
            </a:extLst>
          </p:cNvPr>
          <p:cNvSpPr>
            <a:spLocks noGrp="1"/>
          </p:cNvSpPr>
          <p:nvPr>
            <p:ph idx="1"/>
          </p:nvPr>
        </p:nvSpPr>
        <p:spPr/>
        <p:txBody>
          <a:bodyPr>
            <a:normAutofit fontScale="85000" lnSpcReduction="20000"/>
          </a:bodyPr>
          <a:lstStyle/>
          <a:p>
            <a:pPr marL="0" indent="0">
              <a:buNone/>
            </a:pPr>
            <a:r>
              <a:rPr lang="en-GB" dirty="0"/>
              <a:t>Mrs Sophie Greenaway – </a:t>
            </a:r>
            <a:r>
              <a:rPr lang="en-GB" dirty="0">
                <a:hlinkClick r:id="rId2"/>
              </a:rPr>
              <a:t>head@thameside.reading.sch.uk</a:t>
            </a:r>
            <a:r>
              <a:rPr lang="en-GB" dirty="0"/>
              <a:t> </a:t>
            </a:r>
          </a:p>
          <a:p>
            <a:pPr marL="0" indent="0">
              <a:buNone/>
            </a:pPr>
            <a:r>
              <a:rPr lang="en-GB" dirty="0"/>
              <a:t>Mrs Ingrid Burton- </a:t>
            </a:r>
            <a:r>
              <a:rPr lang="en-GB" dirty="0">
                <a:hlinkClick r:id="rId3"/>
              </a:rPr>
              <a:t>deputy@thameside.reading.sch.uk</a:t>
            </a:r>
            <a:endParaRPr lang="en-GB" dirty="0"/>
          </a:p>
          <a:p>
            <a:pPr marL="0" indent="0">
              <a:buNone/>
            </a:pPr>
            <a:r>
              <a:rPr lang="en-GB" dirty="0"/>
              <a:t>Miss Christina Calvert- </a:t>
            </a:r>
            <a:r>
              <a:rPr lang="en-GB" dirty="0">
                <a:hlinkClick r:id="rId4"/>
              </a:rPr>
              <a:t>assistanthead@thameside.reading.sch.uk</a:t>
            </a:r>
            <a:r>
              <a:rPr lang="en-GB" dirty="0"/>
              <a:t> </a:t>
            </a:r>
          </a:p>
          <a:p>
            <a:pPr marL="0" indent="0">
              <a:buNone/>
            </a:pPr>
            <a:r>
              <a:rPr lang="en-GB" dirty="0"/>
              <a:t>Mrs Charlotte Harkins- (Asst Head of Inclusion) - </a:t>
            </a:r>
            <a:r>
              <a:rPr lang="en-GB" dirty="0">
                <a:hlinkClick r:id="rId5"/>
              </a:rPr>
              <a:t>Inclusion@thameside.reading.sch.uk</a:t>
            </a:r>
            <a:endParaRPr lang="en-GB" dirty="0"/>
          </a:p>
          <a:p>
            <a:pPr marL="0" indent="0">
              <a:buNone/>
            </a:pPr>
            <a:r>
              <a:rPr lang="en-GB" dirty="0"/>
              <a:t>Miss Vicki Lucas- (Business Manager) </a:t>
            </a:r>
            <a:r>
              <a:rPr lang="en-GB" dirty="0">
                <a:hlinkClick r:id="rId6"/>
              </a:rPr>
              <a:t>sbm@thameside.reading.sch.uk</a:t>
            </a:r>
            <a:endParaRPr lang="en-GB" dirty="0"/>
          </a:p>
          <a:p>
            <a:pPr marL="0" indent="0">
              <a:buNone/>
            </a:pPr>
            <a:r>
              <a:rPr lang="en-GB" dirty="0"/>
              <a:t>Mr Richard Harvey- </a:t>
            </a:r>
            <a:r>
              <a:rPr lang="en-GB" dirty="0">
                <a:hlinkClick r:id="rId7"/>
              </a:rPr>
              <a:t>caretaker@thameside.reading.sch.uk</a:t>
            </a:r>
            <a:r>
              <a:rPr lang="en-GB" dirty="0"/>
              <a:t> </a:t>
            </a:r>
          </a:p>
          <a:p>
            <a:pPr marL="0" indent="0">
              <a:buNone/>
            </a:pPr>
            <a:r>
              <a:rPr lang="en-GB" b="1" dirty="0"/>
              <a:t>Office Staff:</a:t>
            </a:r>
          </a:p>
          <a:p>
            <a:pPr marL="0" indent="0">
              <a:buNone/>
            </a:pPr>
            <a:r>
              <a:rPr lang="en-GB" dirty="0"/>
              <a:t>Mrs Emma </a:t>
            </a:r>
            <a:r>
              <a:rPr lang="en-GB" dirty="0" err="1"/>
              <a:t>McAdden</a:t>
            </a:r>
            <a:r>
              <a:rPr lang="en-GB" dirty="0"/>
              <a:t>- Evans – Office Administrator (</a:t>
            </a:r>
            <a:r>
              <a:rPr lang="en-GB" dirty="0">
                <a:hlinkClick r:id="rId8"/>
              </a:rPr>
              <a:t>admin@thameside.reading.sch.uk</a:t>
            </a:r>
            <a:r>
              <a:rPr lang="en-GB" dirty="0"/>
              <a:t>) </a:t>
            </a:r>
          </a:p>
          <a:p>
            <a:pPr marL="0" indent="0">
              <a:buNone/>
            </a:pPr>
            <a:r>
              <a:rPr lang="en-GB" dirty="0"/>
              <a:t>Miss </a:t>
            </a:r>
            <a:r>
              <a:rPr lang="en-GB" dirty="0" err="1"/>
              <a:t>Becca</a:t>
            </a:r>
            <a:r>
              <a:rPr lang="en-GB" dirty="0"/>
              <a:t> Clark – Finance/ Office Administrator (</a:t>
            </a:r>
            <a:r>
              <a:rPr lang="en-GB" dirty="0">
                <a:hlinkClick r:id="rId9"/>
              </a:rPr>
              <a:t>finance@thameside.reading.sch.uk</a:t>
            </a:r>
            <a:r>
              <a:rPr lang="en-GB" dirty="0"/>
              <a:t>)  </a:t>
            </a:r>
          </a:p>
        </p:txBody>
      </p:sp>
    </p:spTree>
    <p:extLst>
      <p:ext uri="{BB962C8B-B14F-4D97-AF65-F5344CB8AC3E}">
        <p14:creationId xmlns:p14="http://schemas.microsoft.com/office/powerpoint/2010/main" val="24101050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6D45B-10C5-DD43-9C58-BAD4E0F28351}"/>
              </a:ext>
            </a:extLst>
          </p:cNvPr>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Before you start….</a:t>
            </a:r>
          </a:p>
        </p:txBody>
      </p:sp>
      <p:sp>
        <p:nvSpPr>
          <p:cNvPr id="3" name="Content Placeholder 2">
            <a:extLst>
              <a:ext uri="{FF2B5EF4-FFF2-40B4-BE49-F238E27FC236}">
                <a16:creationId xmlns:a16="http://schemas.microsoft.com/office/drawing/2014/main" id="{8D9EA7DD-019F-7E3F-E7DF-A6C258CCF56B}"/>
              </a:ext>
            </a:extLst>
          </p:cNvPr>
          <p:cNvSpPr>
            <a:spLocks noGrp="1"/>
          </p:cNvSpPr>
          <p:nvPr>
            <p:ph idx="1"/>
          </p:nvPr>
        </p:nvSpPr>
        <p:spPr/>
        <p:txBody>
          <a:bodyPr>
            <a:normAutofit fontScale="85000" lnSpcReduction="20000"/>
          </a:bodyPr>
          <a:lstStyle/>
          <a:p>
            <a:r>
              <a:rPr lang="en-GB" dirty="0"/>
              <a:t>Read through the Staff Handbook – this will be emailed to you with your offer of employment. </a:t>
            </a:r>
          </a:p>
          <a:p>
            <a:r>
              <a:rPr lang="en-GB" dirty="0"/>
              <a:t>If you can, it would be great if you can complete the following online training at home </a:t>
            </a:r>
          </a:p>
          <a:p>
            <a:pPr marL="0" indent="0">
              <a:buNone/>
            </a:pPr>
            <a:r>
              <a:rPr lang="en-GB" dirty="0">
                <a:hlinkClick r:id="rId2"/>
              </a:rPr>
              <a:t>https://safeguarding.thekeysupport.com/elearning/</a:t>
            </a:r>
            <a:endParaRPr lang="en-GB" dirty="0"/>
          </a:p>
          <a:p>
            <a:pPr marL="0" indent="0">
              <a:buNone/>
            </a:pPr>
            <a:endParaRPr lang="en-GB" dirty="0"/>
          </a:p>
          <a:p>
            <a:pPr>
              <a:buFont typeface="Wingdings" panose="05000000000000000000" pitchFamily="2" charset="2"/>
              <a:buChar char="Ø"/>
            </a:pPr>
            <a:r>
              <a:rPr lang="en-GB" sz="2400" dirty="0"/>
              <a:t>Keeping Children Safe in Education (KCSIE) –updated September each </a:t>
            </a:r>
            <a:r>
              <a:rPr lang="en-GB" sz="2400" dirty="0" err="1"/>
              <a:t>yeat</a:t>
            </a:r>
            <a:endParaRPr lang="en-GB" sz="2400" dirty="0"/>
          </a:p>
          <a:p>
            <a:pPr>
              <a:buFont typeface="Wingdings" panose="05000000000000000000" pitchFamily="2" charset="2"/>
              <a:buChar char="Ø"/>
            </a:pPr>
            <a:r>
              <a:rPr lang="en-GB" sz="2400" dirty="0"/>
              <a:t>Safeguarding and child protection essentials </a:t>
            </a:r>
          </a:p>
          <a:p>
            <a:pPr>
              <a:buFont typeface="Wingdings" panose="05000000000000000000" pitchFamily="2" charset="2"/>
              <a:buChar char="Ø"/>
            </a:pPr>
            <a:r>
              <a:rPr lang="en-GB" sz="2400" dirty="0"/>
              <a:t>Online Safety</a:t>
            </a:r>
          </a:p>
          <a:p>
            <a:pPr>
              <a:buFont typeface="Wingdings" panose="05000000000000000000" pitchFamily="2" charset="2"/>
              <a:buChar char="Ø"/>
            </a:pPr>
            <a:r>
              <a:rPr lang="en-GB" sz="2400" dirty="0"/>
              <a:t>Child on Child abuse</a:t>
            </a:r>
          </a:p>
          <a:p>
            <a:pPr marL="0" indent="0">
              <a:buNone/>
            </a:pPr>
            <a:endParaRPr lang="en-GB" sz="2400" dirty="0"/>
          </a:p>
          <a:p>
            <a:pPr marL="0" indent="0">
              <a:buNone/>
            </a:pPr>
            <a:r>
              <a:rPr lang="en-GB" sz="2400" dirty="0"/>
              <a:t>There will be further training you are required to complete on commencement via TES Develop. </a:t>
            </a:r>
          </a:p>
        </p:txBody>
      </p:sp>
    </p:spTree>
    <p:extLst>
      <p:ext uri="{BB962C8B-B14F-4D97-AF65-F5344CB8AC3E}">
        <p14:creationId xmlns:p14="http://schemas.microsoft.com/office/powerpoint/2010/main" val="41347901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84521-4EBF-87F4-C40D-5801551D2475}"/>
              </a:ext>
            </a:extLst>
          </p:cNvPr>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On your first day….</a:t>
            </a:r>
          </a:p>
        </p:txBody>
      </p:sp>
      <p:sp>
        <p:nvSpPr>
          <p:cNvPr id="3" name="Content Placeholder 2">
            <a:extLst>
              <a:ext uri="{FF2B5EF4-FFF2-40B4-BE49-F238E27FC236}">
                <a16:creationId xmlns:a16="http://schemas.microsoft.com/office/drawing/2014/main" id="{C3949FED-59BB-30A5-A918-06B4B972A7D1}"/>
              </a:ext>
            </a:extLst>
          </p:cNvPr>
          <p:cNvSpPr>
            <a:spLocks noGrp="1"/>
          </p:cNvSpPr>
          <p:nvPr>
            <p:ph idx="1"/>
          </p:nvPr>
        </p:nvSpPr>
        <p:spPr/>
        <p:txBody>
          <a:bodyPr>
            <a:normAutofit lnSpcReduction="10000"/>
          </a:bodyPr>
          <a:lstStyle/>
          <a:p>
            <a:pPr marL="0" indent="0">
              <a:buNone/>
            </a:pPr>
            <a:r>
              <a:rPr lang="en-GB" dirty="0"/>
              <a:t>Collect a Door Fob from the school office </a:t>
            </a:r>
          </a:p>
          <a:p>
            <a:pPr>
              <a:buFont typeface="Wingdings" panose="05000000000000000000" pitchFamily="2" charset="2"/>
              <a:buChar char="Ø"/>
            </a:pPr>
            <a:r>
              <a:rPr lang="en-GB" dirty="0"/>
              <a:t>Wear this to school everyday, as it will give you access around certain doors in the building. If you forget your fob, you may borrow a temporary fob that you must return at the end of the day. </a:t>
            </a:r>
          </a:p>
          <a:p>
            <a:pPr>
              <a:buFont typeface="Wingdings" panose="05000000000000000000" pitchFamily="2" charset="2"/>
              <a:buChar char="Ø"/>
            </a:pPr>
            <a:r>
              <a:rPr lang="en-GB" dirty="0"/>
              <a:t>If you lose your fob you must alert Vicki Lucas, School Business Manager immediately so that it can be deactivated. A new fob will be charged to you at £5.</a:t>
            </a:r>
          </a:p>
          <a:p>
            <a:pPr>
              <a:buFont typeface="Wingdings" panose="05000000000000000000" pitchFamily="2" charset="2"/>
              <a:buChar char="Ø"/>
            </a:pPr>
            <a:r>
              <a:rPr lang="en-GB" dirty="0"/>
              <a:t>Be issued with a locker to store personal belongings </a:t>
            </a:r>
          </a:p>
          <a:p>
            <a:pPr marL="0" indent="0">
              <a:buNone/>
            </a:pPr>
            <a:r>
              <a:rPr lang="en-GB" dirty="0"/>
              <a:t>Have your photograph taken for your school ID pass</a:t>
            </a:r>
          </a:p>
          <a:p>
            <a:pPr marL="0" indent="0">
              <a:buNone/>
            </a:pPr>
            <a:r>
              <a:rPr lang="en-GB" dirty="0"/>
              <a:t>Have a tour round the building including Fire and Lockdown protocols</a:t>
            </a:r>
          </a:p>
        </p:txBody>
      </p:sp>
    </p:spTree>
    <p:extLst>
      <p:ext uri="{BB962C8B-B14F-4D97-AF65-F5344CB8AC3E}">
        <p14:creationId xmlns:p14="http://schemas.microsoft.com/office/powerpoint/2010/main" val="436154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72C731-BA76-541F-CA96-65A3221232DF}"/>
              </a:ext>
            </a:extLst>
          </p:cNvPr>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Work email address</a:t>
            </a:r>
          </a:p>
        </p:txBody>
      </p:sp>
      <p:sp>
        <p:nvSpPr>
          <p:cNvPr id="3" name="Content Placeholder 2">
            <a:extLst>
              <a:ext uri="{FF2B5EF4-FFF2-40B4-BE49-F238E27FC236}">
                <a16:creationId xmlns:a16="http://schemas.microsoft.com/office/drawing/2014/main" id="{643DEC24-FA0E-6796-C3F8-69E12450A6A1}"/>
              </a:ext>
            </a:extLst>
          </p:cNvPr>
          <p:cNvSpPr>
            <a:spLocks noGrp="1"/>
          </p:cNvSpPr>
          <p:nvPr>
            <p:ph idx="1"/>
          </p:nvPr>
        </p:nvSpPr>
        <p:spPr>
          <a:xfrm>
            <a:off x="838200" y="1557996"/>
            <a:ext cx="10515600" cy="4351338"/>
          </a:xfrm>
        </p:spPr>
        <p:txBody>
          <a:bodyPr>
            <a:normAutofit fontScale="85000" lnSpcReduction="20000"/>
          </a:bodyPr>
          <a:lstStyle/>
          <a:p>
            <a:pPr marL="0" indent="0">
              <a:buNone/>
            </a:pPr>
            <a:r>
              <a:rPr lang="en-GB" sz="2000" dirty="0"/>
              <a:t>You will be set up with a work email address. You should access this daily to collect important information shared with the whole school including the Weekly Head’s briefing. </a:t>
            </a:r>
          </a:p>
          <a:p>
            <a:pPr marL="0" indent="0">
              <a:buNone/>
            </a:pPr>
            <a:endParaRPr lang="en-GB" sz="2000" dirty="0"/>
          </a:p>
          <a:p>
            <a:pPr marL="0" indent="0">
              <a:buNone/>
            </a:pPr>
            <a:r>
              <a:rPr lang="en-GB" sz="2000" u="sng" dirty="0"/>
              <a:t>You need to log in on a school device for the first time </a:t>
            </a:r>
            <a:r>
              <a:rPr lang="en-GB" sz="2000" dirty="0"/>
              <a:t>for it to sync your account otherwise it will not work on portal or home devices.</a:t>
            </a:r>
          </a:p>
          <a:p>
            <a:pPr marL="0" indent="0">
              <a:buNone/>
            </a:pPr>
            <a:endParaRPr lang="en-GB" sz="2000" dirty="0"/>
          </a:p>
          <a:p>
            <a:pPr marL="0" indent="0">
              <a:buNone/>
            </a:pPr>
            <a:r>
              <a:rPr lang="en-GB" sz="2000" dirty="0"/>
              <a:t>Example format/username:   </a:t>
            </a:r>
            <a:r>
              <a:rPr lang="en-GB" sz="2000" dirty="0">
                <a:hlinkClick r:id="rId2"/>
              </a:rPr>
              <a:t>jbloggs@thameside.reading.sch.uk</a:t>
            </a:r>
            <a:r>
              <a:rPr lang="en-GB" sz="2000" dirty="0"/>
              <a:t> </a:t>
            </a:r>
          </a:p>
          <a:p>
            <a:pPr marL="0" indent="0">
              <a:buNone/>
            </a:pPr>
            <a:r>
              <a:rPr lang="en-GB" sz="2000" dirty="0"/>
              <a:t>(first initial of your forename, followed by your surname)</a:t>
            </a:r>
          </a:p>
          <a:p>
            <a:pPr marL="0" indent="0">
              <a:buNone/>
            </a:pPr>
            <a:endParaRPr lang="en-GB" sz="2000" dirty="0"/>
          </a:p>
          <a:p>
            <a:pPr marL="0" indent="0">
              <a:buNone/>
            </a:pPr>
            <a:r>
              <a:rPr lang="en-GB" sz="2000" dirty="0"/>
              <a:t>Access your work email from any device via the school’s website </a:t>
            </a:r>
          </a:p>
          <a:p>
            <a:pPr marL="0" indent="0">
              <a:buNone/>
            </a:pPr>
            <a:r>
              <a:rPr lang="en-GB" sz="2000" dirty="0">
                <a:hlinkClick r:id="rId3"/>
              </a:rPr>
              <a:t>https://www.thamesideprimary.co.uk/</a:t>
            </a:r>
            <a:r>
              <a:rPr lang="en-GB" sz="2000" dirty="0"/>
              <a:t> </a:t>
            </a:r>
          </a:p>
          <a:p>
            <a:pPr marL="0" indent="0">
              <a:buNone/>
            </a:pPr>
            <a:endParaRPr lang="en-GB" sz="2000" dirty="0"/>
          </a:p>
          <a:p>
            <a:pPr marL="0" indent="0">
              <a:buNone/>
            </a:pPr>
            <a:r>
              <a:rPr lang="en-GB" sz="2000" u="sng" dirty="0"/>
              <a:t>Go to:</a:t>
            </a:r>
          </a:p>
          <a:p>
            <a:pPr marL="0" indent="0">
              <a:buNone/>
            </a:pPr>
            <a:r>
              <a:rPr lang="en-GB" sz="2000" dirty="0"/>
              <a:t>Contact Us</a:t>
            </a:r>
          </a:p>
          <a:p>
            <a:pPr marL="0" indent="0">
              <a:buNone/>
            </a:pPr>
            <a:r>
              <a:rPr lang="en-GB" sz="2000" dirty="0"/>
              <a:t>Staff Email Access</a:t>
            </a:r>
          </a:p>
          <a:p>
            <a:pPr marL="0" indent="0">
              <a:buNone/>
            </a:pPr>
            <a:endParaRPr lang="en-GB" dirty="0"/>
          </a:p>
        </p:txBody>
      </p:sp>
      <p:pic>
        <p:nvPicPr>
          <p:cNvPr id="4" name="Picture 3">
            <a:extLst>
              <a:ext uri="{FF2B5EF4-FFF2-40B4-BE49-F238E27FC236}">
                <a16:creationId xmlns:a16="http://schemas.microsoft.com/office/drawing/2014/main" id="{C460A967-A343-E4EB-2D09-81D5C04A13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19096" y="3280434"/>
            <a:ext cx="3333750" cy="2628900"/>
          </a:xfrm>
          <a:prstGeom prst="rect">
            <a:avLst/>
          </a:prstGeom>
        </p:spPr>
      </p:pic>
    </p:spTree>
    <p:extLst>
      <p:ext uri="{BB962C8B-B14F-4D97-AF65-F5344CB8AC3E}">
        <p14:creationId xmlns:p14="http://schemas.microsoft.com/office/powerpoint/2010/main" val="20266848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72C731-BA76-541F-CA96-65A3221232DF}"/>
              </a:ext>
            </a:extLst>
          </p:cNvPr>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Accessing monthly Payslips/P60</a:t>
            </a:r>
          </a:p>
        </p:txBody>
      </p:sp>
      <p:sp>
        <p:nvSpPr>
          <p:cNvPr id="3" name="Content Placeholder 2">
            <a:extLst>
              <a:ext uri="{FF2B5EF4-FFF2-40B4-BE49-F238E27FC236}">
                <a16:creationId xmlns:a16="http://schemas.microsoft.com/office/drawing/2014/main" id="{643DEC24-FA0E-6796-C3F8-69E12450A6A1}"/>
              </a:ext>
            </a:extLst>
          </p:cNvPr>
          <p:cNvSpPr>
            <a:spLocks noGrp="1"/>
          </p:cNvSpPr>
          <p:nvPr>
            <p:ph idx="1"/>
          </p:nvPr>
        </p:nvSpPr>
        <p:spPr>
          <a:xfrm>
            <a:off x="838200" y="1557996"/>
            <a:ext cx="10515600" cy="4351338"/>
          </a:xfrm>
        </p:spPr>
        <p:txBody>
          <a:bodyPr>
            <a:normAutofit fontScale="47500" lnSpcReduction="20000"/>
          </a:bodyPr>
          <a:lstStyle/>
          <a:p>
            <a:pPr marL="0" indent="0">
              <a:buNone/>
            </a:pPr>
            <a:r>
              <a:rPr lang="en-GB" dirty="0"/>
              <a:t>You will not receive paper payslips- they are posted on </a:t>
            </a:r>
            <a:r>
              <a:rPr lang="en-GB" dirty="0" err="1"/>
              <a:t>iTrent</a:t>
            </a:r>
            <a:r>
              <a:rPr lang="en-GB" dirty="0"/>
              <a:t> the employee self service portal for you to access/print.</a:t>
            </a:r>
          </a:p>
          <a:p>
            <a:pPr fontAlgn="base"/>
            <a:r>
              <a:rPr lang="en-GB" dirty="0" err="1"/>
              <a:t>iTrent</a:t>
            </a:r>
            <a:r>
              <a:rPr lang="en-GB" dirty="0"/>
              <a:t> ESS (to view payslips etc) -  You have to log in to </a:t>
            </a:r>
            <a:r>
              <a:rPr lang="en-GB" dirty="0" err="1"/>
              <a:t>Itrent</a:t>
            </a:r>
            <a:r>
              <a:rPr lang="en-GB" dirty="0"/>
              <a:t> with your </a:t>
            </a:r>
            <a:r>
              <a:rPr lang="en-GB" b="1" dirty="0"/>
              <a:t>personal email address</a:t>
            </a:r>
            <a:r>
              <a:rPr lang="en-GB" dirty="0"/>
              <a:t> and set up your multi authentication factor. </a:t>
            </a:r>
          </a:p>
          <a:p>
            <a:pPr fontAlgn="base"/>
            <a:r>
              <a:rPr lang="en-GB" dirty="0"/>
              <a:t>It is best to choose option 2 - text message to complete the authentication process.</a:t>
            </a:r>
          </a:p>
          <a:p>
            <a:pPr fontAlgn="base"/>
            <a:r>
              <a:rPr lang="en-GB" dirty="0"/>
              <a:t> Please see below the current link to </a:t>
            </a:r>
            <a:r>
              <a:rPr lang="en-GB" dirty="0" err="1"/>
              <a:t>iTrent</a:t>
            </a:r>
            <a:r>
              <a:rPr lang="en-GB" dirty="0"/>
              <a:t>.</a:t>
            </a:r>
          </a:p>
          <a:p>
            <a:pPr fontAlgn="base"/>
            <a:r>
              <a:rPr lang="en-GB" dirty="0"/>
              <a:t> Go to: </a:t>
            </a:r>
            <a:r>
              <a:rPr lang="en-GB" dirty="0">
                <a:hlinkClick r:id="rId2" tooltip="https://reabcli.webitrent.com/reabcli_ess"/>
              </a:rPr>
              <a:t>https://reabcli.webitrent.com/reabcli_ess</a:t>
            </a:r>
            <a:endParaRPr lang="en-GB" dirty="0"/>
          </a:p>
          <a:p>
            <a:pPr fontAlgn="base"/>
            <a:r>
              <a:rPr lang="en-GB" dirty="0"/>
              <a:t>Click on register and follow instructions on screen.</a:t>
            </a:r>
          </a:p>
          <a:p>
            <a:pPr fontAlgn="base"/>
            <a:endParaRPr lang="en-GB" dirty="0"/>
          </a:p>
          <a:p>
            <a:pPr marL="0" indent="0">
              <a:buNone/>
            </a:pPr>
            <a:r>
              <a:rPr lang="en-GB" b="1" dirty="0"/>
              <a:t>Email Payslip Setup - set up instructions</a:t>
            </a:r>
          </a:p>
          <a:p>
            <a:pPr marL="0" indent="0">
              <a:buNone/>
            </a:pPr>
            <a:r>
              <a:rPr lang="en-GB" dirty="0" err="1"/>
              <a:t>iTrent</a:t>
            </a:r>
            <a:r>
              <a:rPr lang="en-GB" dirty="0"/>
              <a:t> ESS allows for Employees to setup to receive their monthly payslips and annual P60s to their personal email account. A payslip is received in the form of an attachment each month, which requires a password to be setup. You don't then have to login to </a:t>
            </a:r>
            <a:r>
              <a:rPr lang="en-GB" dirty="0" err="1"/>
              <a:t>itrent</a:t>
            </a:r>
            <a:r>
              <a:rPr lang="en-GB" dirty="0"/>
              <a:t> every month to check.</a:t>
            </a:r>
          </a:p>
          <a:p>
            <a:pPr marL="0" indent="0">
              <a:buNone/>
            </a:pPr>
            <a:r>
              <a:rPr lang="en-GB" dirty="0"/>
              <a:t>Once logged in, go to little person icon in far top right-hand corner of homepage screen, then click on 'Settings' then click on ‘E-form preferences’. Complete the form with the email address you want to send your payslips to and then put a tick in the 'Payslips and P60' boxes as in images below in next slide.</a:t>
            </a:r>
          </a:p>
          <a:p>
            <a:pPr marL="0" indent="0">
              <a:buNone/>
            </a:pPr>
            <a:endParaRPr lang="en-GB" dirty="0"/>
          </a:p>
          <a:p>
            <a:pPr marL="0" indent="0">
              <a:buNone/>
            </a:pPr>
            <a:endParaRPr lang="en-GB" dirty="0"/>
          </a:p>
          <a:p>
            <a:pPr marL="0" indent="0">
              <a:buNone/>
            </a:pPr>
            <a:r>
              <a:rPr lang="en-GB" dirty="0"/>
              <a:t>Email Vicki Lucas </a:t>
            </a:r>
            <a:r>
              <a:rPr lang="en-GB" dirty="0">
                <a:hlinkClick r:id="rId3"/>
              </a:rPr>
              <a:t>sbm@thameside.reading.sch.uk</a:t>
            </a:r>
            <a:r>
              <a:rPr lang="en-GB" dirty="0"/>
              <a:t> if you have any problems logging in if you have never logged on before.</a:t>
            </a:r>
          </a:p>
          <a:p>
            <a:pPr marL="0" indent="0">
              <a:buNone/>
            </a:pPr>
            <a:r>
              <a:rPr lang="en-GB" dirty="0"/>
              <a:t>										         Page 1</a:t>
            </a:r>
          </a:p>
        </p:txBody>
      </p:sp>
      <p:pic>
        <p:nvPicPr>
          <p:cNvPr id="5" name="Picture 4"/>
          <p:cNvPicPr/>
          <p:nvPr/>
        </p:nvPicPr>
        <p:blipFill>
          <a:blip r:embed="rId4">
            <a:extLst>
              <a:ext uri="{28A0092B-C50C-407E-A947-70E740481C1C}">
                <a14:useLocalDpi xmlns:a14="http://schemas.microsoft.com/office/drawing/2010/main" val="0"/>
              </a:ext>
            </a:extLst>
          </a:blip>
          <a:stretch>
            <a:fillRect/>
          </a:stretch>
        </p:blipFill>
        <p:spPr>
          <a:xfrm>
            <a:off x="962531" y="4676016"/>
            <a:ext cx="1009650" cy="419100"/>
          </a:xfrm>
          <a:prstGeom prst="rect">
            <a:avLst/>
          </a:prstGeom>
        </p:spPr>
      </p:pic>
    </p:spTree>
    <p:extLst>
      <p:ext uri="{BB962C8B-B14F-4D97-AF65-F5344CB8AC3E}">
        <p14:creationId xmlns:p14="http://schemas.microsoft.com/office/powerpoint/2010/main" val="38750835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253760" y="581868"/>
            <a:ext cx="3162300" cy="2457450"/>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tretch>
            <a:fillRect/>
          </a:stretch>
        </p:blipFill>
        <p:spPr>
          <a:xfrm>
            <a:off x="1253760" y="3438694"/>
            <a:ext cx="3028950" cy="2990850"/>
          </a:xfrm>
          <a:prstGeom prst="rect">
            <a:avLst/>
          </a:prstGeom>
        </p:spPr>
      </p:pic>
      <p:sp>
        <p:nvSpPr>
          <p:cNvPr id="7" name="TextBox 6"/>
          <p:cNvSpPr txBox="1"/>
          <p:nvPr/>
        </p:nvSpPr>
        <p:spPr>
          <a:xfrm>
            <a:off x="9669982" y="5777711"/>
            <a:ext cx="3527734" cy="2875019"/>
          </a:xfrm>
          <a:prstGeom prst="rect">
            <a:avLst/>
          </a:prstGeom>
          <a:noFill/>
        </p:spPr>
        <p:txBody>
          <a:bodyPr wrap="square" rtlCol="0">
            <a:spAutoFit/>
          </a:bodyPr>
          <a:lstStyle/>
          <a:p>
            <a:endParaRPr lang="en-GB" dirty="0"/>
          </a:p>
        </p:txBody>
      </p:sp>
      <p:pic>
        <p:nvPicPr>
          <p:cNvPr id="1026" name="Picture 2" descr="Image previe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05004" y="1091749"/>
            <a:ext cx="4812935" cy="452620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0106952" y="5777711"/>
            <a:ext cx="906308" cy="338554"/>
          </a:xfrm>
          <a:prstGeom prst="rect">
            <a:avLst/>
          </a:prstGeom>
          <a:noFill/>
        </p:spPr>
        <p:txBody>
          <a:bodyPr wrap="square" rtlCol="0">
            <a:spAutoFit/>
          </a:bodyPr>
          <a:lstStyle/>
          <a:p>
            <a:r>
              <a:rPr lang="en-GB" sz="1600" dirty="0"/>
              <a:t>Page 2</a:t>
            </a:r>
          </a:p>
        </p:txBody>
      </p:sp>
    </p:spTree>
    <p:extLst>
      <p:ext uri="{BB962C8B-B14F-4D97-AF65-F5344CB8AC3E}">
        <p14:creationId xmlns:p14="http://schemas.microsoft.com/office/powerpoint/2010/main" val="17971162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Reporting Absence</a:t>
            </a:r>
            <a:endParaRPr lang="en-GB" dirty="0"/>
          </a:p>
        </p:txBody>
      </p:sp>
      <p:sp>
        <p:nvSpPr>
          <p:cNvPr id="3" name="Content Placeholder 2"/>
          <p:cNvSpPr>
            <a:spLocks noGrp="1"/>
          </p:cNvSpPr>
          <p:nvPr>
            <p:ph idx="1"/>
          </p:nvPr>
        </p:nvSpPr>
        <p:spPr/>
        <p:txBody>
          <a:bodyPr>
            <a:normAutofit fontScale="47500" lnSpcReduction="20000"/>
          </a:bodyPr>
          <a:lstStyle/>
          <a:p>
            <a:pPr marL="0" indent="0">
              <a:buNone/>
            </a:pPr>
            <a:r>
              <a:rPr lang="en-GB" b="1" dirty="0"/>
              <a:t>Staff Absence</a:t>
            </a:r>
          </a:p>
          <a:p>
            <a:pPr marL="0" indent="0">
              <a:buNone/>
            </a:pPr>
            <a:r>
              <a:rPr lang="en-GB" dirty="0"/>
              <a:t>If you are absent from work through sickness please use the following procedure to ensure that cover can be arranged and paperwork completed.</a:t>
            </a:r>
          </a:p>
          <a:p>
            <a:pPr marL="0" indent="0">
              <a:buNone/>
            </a:pPr>
            <a:r>
              <a:rPr lang="en-GB" dirty="0"/>
              <a:t>On or before the day of absence:</a:t>
            </a:r>
          </a:p>
          <a:p>
            <a:r>
              <a:rPr lang="en-GB" dirty="0"/>
              <a:t>Notify the school office as early as possible by calling the office line 0118 937 5551. If there is no reply leave a message on the answer phone. The employee should provide a clear reason for the absence and the likely duration.</a:t>
            </a:r>
          </a:p>
          <a:p>
            <a:pPr marL="0" indent="0">
              <a:buNone/>
            </a:pPr>
            <a:r>
              <a:rPr lang="en-GB" dirty="0"/>
              <a:t>The employee must also notify the following;</a:t>
            </a:r>
          </a:p>
          <a:p>
            <a:r>
              <a:rPr lang="en-GB" dirty="0"/>
              <a:t>teachers must also notify either the Head (07957 348 836) or Deputy as early as possible so that cover can be coordinated prior to the school day commencing</a:t>
            </a:r>
          </a:p>
          <a:p>
            <a:r>
              <a:rPr lang="en-GB" dirty="0"/>
              <a:t>teaching assistants must also notify class teacher via call or text</a:t>
            </a:r>
          </a:p>
          <a:p>
            <a:r>
              <a:rPr lang="en-GB" dirty="0"/>
              <a:t>lunchtime support staff must also notify Miss Lucas, School Business Manager (07787 803 251)</a:t>
            </a:r>
          </a:p>
          <a:p>
            <a:r>
              <a:rPr lang="en-GB" dirty="0"/>
              <a:t>admin and premises staff must notify Miss Lucas, School Business Manager (07787 803 251)</a:t>
            </a:r>
          </a:p>
          <a:p>
            <a:pPr marL="0" indent="0">
              <a:buNone/>
            </a:pPr>
            <a:r>
              <a:rPr lang="en-GB" dirty="0"/>
              <a:t>The employee should also be prepared to discuss briefly any consequences of his/her absence and what work needs to be covered. The reporting of updates after the first day of absence will be subject to agreement between the manager and the employee depending on the reason for the absence and the likely duration.</a:t>
            </a:r>
          </a:p>
          <a:p>
            <a:pPr marL="0" indent="0">
              <a:buNone/>
            </a:pPr>
            <a:r>
              <a:rPr lang="en-GB" dirty="0"/>
              <a:t>Notification of sickness absence should ideally be via telephone, rather than text message, email or social media. In exceptional circumstances where the employee is unable to telephone (for example, because of hospitalisation), another person such as a friend or relative can contact the School on his/her behalf.</a:t>
            </a:r>
          </a:p>
          <a:p>
            <a:pPr marL="0" indent="0">
              <a:buNone/>
            </a:pPr>
            <a:r>
              <a:rPr lang="en-GB" b="1" dirty="0"/>
              <a:t>See staff handbook for full absence procedures. From page 20 onwards.</a:t>
            </a:r>
          </a:p>
          <a:p>
            <a:endParaRPr lang="en-GB" dirty="0"/>
          </a:p>
        </p:txBody>
      </p:sp>
    </p:spTree>
    <p:extLst>
      <p:ext uri="{BB962C8B-B14F-4D97-AF65-F5344CB8AC3E}">
        <p14:creationId xmlns:p14="http://schemas.microsoft.com/office/powerpoint/2010/main" val="17790121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B0F0"/>
                </a:solidFill>
                <a:effectLst>
                  <a:outerShdw blurRad="38100" dist="38100" dir="2700000" algn="tl">
                    <a:srgbClr val="000000">
                      <a:alpha val="43137"/>
                    </a:srgbClr>
                  </a:outerShdw>
                </a:effectLst>
              </a:rPr>
              <a:t>Staff Handbook </a:t>
            </a:r>
            <a:endParaRPr lang="en-GB" dirty="0"/>
          </a:p>
        </p:txBody>
      </p:sp>
      <p:sp>
        <p:nvSpPr>
          <p:cNvPr id="3" name="Content Placeholder 2"/>
          <p:cNvSpPr>
            <a:spLocks noGrp="1"/>
          </p:cNvSpPr>
          <p:nvPr>
            <p:ph idx="1"/>
          </p:nvPr>
        </p:nvSpPr>
        <p:spPr>
          <a:xfrm>
            <a:off x="838200" y="1360277"/>
            <a:ext cx="10515600" cy="5132597"/>
          </a:xfrm>
        </p:spPr>
        <p:txBody>
          <a:bodyPr>
            <a:normAutofit/>
          </a:bodyPr>
          <a:lstStyle/>
          <a:p>
            <a:pPr marL="0" lvl="0" indent="0">
              <a:buNone/>
            </a:pPr>
            <a:r>
              <a:rPr lang="en-GB" dirty="0">
                <a:solidFill>
                  <a:prstClr val="black"/>
                </a:solidFill>
              </a:rPr>
              <a:t>Please find time to read the staff handbook in full as it will give you a comprehensive overview of the school, staffing structure, our school aims and values, procedures and curriculum information to help you start your journey at Thameside.</a:t>
            </a:r>
          </a:p>
          <a:p>
            <a:pPr marL="0" lvl="0" indent="0">
              <a:buNone/>
            </a:pPr>
            <a:r>
              <a:rPr lang="en-GB" dirty="0">
                <a:solidFill>
                  <a:prstClr val="black"/>
                </a:solidFill>
              </a:rPr>
              <a:t>To view whole Staff handbook login into PC and go to shared:</a:t>
            </a:r>
            <a:r>
              <a:rPr lang="en-GB" i="1" dirty="0">
                <a:solidFill>
                  <a:prstClr val="black"/>
                </a:solidFill>
                <a:effectLst>
                  <a:outerShdw blurRad="38100" dist="38100" dir="2700000" algn="tl">
                    <a:srgbClr val="000000">
                      <a:alpha val="43137"/>
                    </a:srgbClr>
                  </a:outerShdw>
                </a:effectLst>
              </a:rPr>
              <a:t> Common drive / General/ P/ 2026-27 Whole School Organisation/ Teacher Handbook 26-27</a:t>
            </a:r>
          </a:p>
          <a:p>
            <a:pPr marL="0" indent="0">
              <a:buNone/>
            </a:pPr>
            <a:r>
              <a:rPr lang="en-GB" dirty="0"/>
              <a:t>Ask for help if you cannot find this.</a:t>
            </a:r>
          </a:p>
          <a:p>
            <a:pPr marL="0" indent="0">
              <a:buNone/>
            </a:pPr>
            <a:r>
              <a:rPr lang="en-GB" dirty="0"/>
              <a:t>Other useful information about who does what please visit on the shared Common folder:</a:t>
            </a:r>
          </a:p>
          <a:p>
            <a:pPr marL="0" indent="0">
              <a:buNone/>
            </a:pPr>
            <a:r>
              <a:rPr lang="en-GB" dirty="0"/>
              <a:t>Go to the </a:t>
            </a:r>
            <a:r>
              <a:rPr lang="en-GB" i="1" dirty="0">
                <a:effectLst>
                  <a:outerShdw blurRad="38100" dist="38100" dir="2700000" algn="tl">
                    <a:srgbClr val="000000">
                      <a:alpha val="43137"/>
                    </a:srgbClr>
                  </a:outerShdw>
                </a:effectLst>
              </a:rPr>
              <a:t>‘Welcome and Where to Find Things 26 27’ </a:t>
            </a:r>
            <a:r>
              <a:rPr lang="en-GB" dirty="0"/>
              <a:t>document. </a:t>
            </a:r>
          </a:p>
        </p:txBody>
      </p:sp>
      <p:pic>
        <p:nvPicPr>
          <p:cNvPr id="6" name="Picture 5">
            <a:extLst>
              <a:ext uri="{FF2B5EF4-FFF2-40B4-BE49-F238E27FC236}">
                <a16:creationId xmlns:a16="http://schemas.microsoft.com/office/drawing/2014/main" id="{7BAF5742-AE2C-414A-9FE7-9CD8E7E7100F}"/>
              </a:ext>
            </a:extLst>
          </p:cNvPr>
          <p:cNvPicPr>
            <a:picLocks noChangeAspect="1"/>
          </p:cNvPicPr>
          <p:nvPr/>
        </p:nvPicPr>
        <p:blipFill>
          <a:blip r:embed="rId2"/>
          <a:stretch>
            <a:fillRect/>
          </a:stretch>
        </p:blipFill>
        <p:spPr>
          <a:xfrm>
            <a:off x="4484450" y="5265747"/>
            <a:ext cx="7179013" cy="463950"/>
          </a:xfrm>
          <a:prstGeom prst="rect">
            <a:avLst/>
          </a:prstGeom>
        </p:spPr>
      </p:pic>
    </p:spTree>
    <p:extLst>
      <p:ext uri="{BB962C8B-B14F-4D97-AF65-F5344CB8AC3E}">
        <p14:creationId xmlns:p14="http://schemas.microsoft.com/office/powerpoint/2010/main" val="32512488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40c8f746-4fd4-4b3a-9d6e-eb7df915b84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8084B25B0EBFD40B4472A8AC7346148" ma:contentTypeVersion="18" ma:contentTypeDescription="Create a new document." ma:contentTypeScope="" ma:versionID="4e8dfb8a746a6c444e7dff1dbf6a9be6">
  <xsd:schema xmlns:xsd="http://www.w3.org/2001/XMLSchema" xmlns:xs="http://www.w3.org/2001/XMLSchema" xmlns:p="http://schemas.microsoft.com/office/2006/metadata/properties" xmlns:ns3="40c8f746-4fd4-4b3a-9d6e-eb7df915b84e" xmlns:ns4="a8b11185-664a-4077-8c0b-f216ca0ea837" targetNamespace="http://schemas.microsoft.com/office/2006/metadata/properties" ma:root="true" ma:fieldsID="ed875c4ef3f4f8729a3b9c64765e9207" ns3:_="" ns4:_="">
    <xsd:import namespace="40c8f746-4fd4-4b3a-9d6e-eb7df915b84e"/>
    <xsd:import namespace="a8b11185-664a-4077-8c0b-f216ca0ea837"/>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LengthInSeconds" minOccurs="0"/>
                <xsd:element ref="ns3:MediaServiceAutoKeyPoints" minOccurs="0"/>
                <xsd:element ref="ns3:MediaServiceKeyPoints" minOccurs="0"/>
                <xsd:element ref="ns3:MediaServiceOCR" minOccurs="0"/>
                <xsd:element ref="ns3:_activity" minOccurs="0"/>
                <xsd:element ref="ns4:SharedWithUsers" minOccurs="0"/>
                <xsd:element ref="ns4:SharedWithDetails" minOccurs="0"/>
                <xsd:element ref="ns4:SharingHintHash" minOccurs="0"/>
                <xsd:element ref="ns3:MediaServiceObjectDetectorVersions" minOccurs="0"/>
                <xsd:element ref="ns3:MediaServiceSearchProperties" minOccurs="0"/>
                <xsd:element ref="ns3:MediaServiceSystemTag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c8f746-4fd4-4b3a-9d6e-eb7df915b84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Length (seconds)" ma:internalName="MediaLengthInSeconds" ma:readOnly="true">
      <xsd:simpleType>
        <xsd:restriction base="dms:Unknow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_activity" ma:index="18" nillable="true" ma:displayName="_activity" ma:hidden="true" ma:internalName="_activity">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Location" ma:index="25"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8b11185-664a-4077-8c0b-f216ca0ea837"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0BB230C-F027-4420-837F-89985C154F1D}">
  <ds:schemaRefs>
    <ds:schemaRef ds:uri="http://schemas.microsoft.com/sharepoint/v3/contenttype/forms"/>
  </ds:schemaRefs>
</ds:datastoreItem>
</file>

<file path=customXml/itemProps2.xml><?xml version="1.0" encoding="utf-8"?>
<ds:datastoreItem xmlns:ds="http://schemas.openxmlformats.org/officeDocument/2006/customXml" ds:itemID="{8FFEFF56-A4E8-45DC-A819-902CAF47F177}">
  <ds:schemaRefs>
    <ds:schemaRef ds:uri="http://schemas.microsoft.com/office/2006/metadata/properties"/>
    <ds:schemaRef ds:uri="http://schemas.microsoft.com/office/infopath/2007/PartnerControls"/>
    <ds:schemaRef ds:uri="http://purl.org/dc/elements/1.1/"/>
    <ds:schemaRef ds:uri="http://schemas.microsoft.com/office/2006/documentManagement/types"/>
    <ds:schemaRef ds:uri="http://purl.org/dc/terms/"/>
    <ds:schemaRef ds:uri="http://purl.org/dc/dcmitype/"/>
    <ds:schemaRef ds:uri="40c8f746-4fd4-4b3a-9d6e-eb7df915b84e"/>
    <ds:schemaRef ds:uri="http://www.w3.org/XML/1998/namespace"/>
    <ds:schemaRef ds:uri="http://schemas.openxmlformats.org/package/2006/metadata/core-properties"/>
    <ds:schemaRef ds:uri="a8b11185-664a-4077-8c0b-f216ca0ea837"/>
  </ds:schemaRefs>
</ds:datastoreItem>
</file>

<file path=customXml/itemProps3.xml><?xml version="1.0" encoding="utf-8"?>
<ds:datastoreItem xmlns:ds="http://schemas.openxmlformats.org/officeDocument/2006/customXml" ds:itemID="{458A668F-ABB0-4D8A-85AA-DF9A9DBC1A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0c8f746-4fd4-4b3a-9d6e-eb7df915b84e"/>
    <ds:schemaRef ds:uri="a8b11185-664a-4077-8c0b-f216ca0ea83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175</TotalTime>
  <Words>1375</Words>
  <Application>Microsoft Office PowerPoint</Application>
  <PresentationFormat>Widescreen</PresentationFormat>
  <Paragraphs>102</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Wingdings</vt:lpstr>
      <vt:lpstr>Office Theme</vt:lpstr>
      <vt:lpstr>PowerPoint Presentation</vt:lpstr>
      <vt:lpstr>School Address and contact details:</vt:lpstr>
      <vt:lpstr>School Opening hours </vt:lpstr>
      <vt:lpstr>School Information</vt:lpstr>
      <vt:lpstr>School Contacts</vt:lpstr>
      <vt:lpstr>Before you start….</vt:lpstr>
      <vt:lpstr>On your first day….</vt:lpstr>
      <vt:lpstr>Work email address</vt:lpstr>
      <vt:lpstr>Accessing monthly Payslips/P60</vt:lpstr>
      <vt:lpstr>PowerPoint Presentation</vt:lpstr>
      <vt:lpstr>Reporting Absence</vt:lpstr>
      <vt:lpstr>Staff Handbook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Vicki Lucas</dc:creator>
  <cp:lastModifiedBy>SBM</cp:lastModifiedBy>
  <cp:revision>25</cp:revision>
  <cp:lastPrinted>2022-08-18T10:28:39Z</cp:lastPrinted>
  <dcterms:created xsi:type="dcterms:W3CDTF">2022-06-30T09:24:49Z</dcterms:created>
  <dcterms:modified xsi:type="dcterms:W3CDTF">2026-07-23T14:28:25Z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0x010100E8084B25B0EBFD40B4472A8AC7346148</vt:lpwstr>
  </property>
</Properties>
</file>