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9" r:id="rId7"/>
    <p:sldId id="25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0" autoAdjust="0"/>
    <p:restoredTop sz="94660"/>
  </p:normalViewPr>
  <p:slideViewPr>
    <p:cSldViewPr snapToGrid="0">
      <p:cViewPr varScale="1">
        <p:scale>
          <a:sx n="98" d="100"/>
          <a:sy n="98" d="100"/>
        </p:scale>
        <p:origin x="106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A4DA7-B874-45C1-83B6-350773A2A95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D0F1A18-C177-4FD7-9D55-B49B411BED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5955F2F-FE1C-4958-9FD7-7F2BC76E70A1}"/>
              </a:ext>
            </a:extLst>
          </p:cNvPr>
          <p:cNvSpPr>
            <a:spLocks noGrp="1"/>
          </p:cNvSpPr>
          <p:nvPr>
            <p:ph type="dt" sz="half" idx="10"/>
          </p:nvPr>
        </p:nvSpPr>
        <p:spPr/>
        <p:txBody>
          <a:bodyPr/>
          <a:lstStyle/>
          <a:p>
            <a:fld id="{8FDFEC42-4699-4164-A397-84C4BE3483A5}" type="datetimeFigureOut">
              <a:rPr lang="en-GB" smtClean="0"/>
              <a:t>23/07/2026</a:t>
            </a:fld>
            <a:endParaRPr lang="en-GB"/>
          </a:p>
        </p:txBody>
      </p:sp>
      <p:sp>
        <p:nvSpPr>
          <p:cNvPr id="5" name="Footer Placeholder 4">
            <a:extLst>
              <a:ext uri="{FF2B5EF4-FFF2-40B4-BE49-F238E27FC236}">
                <a16:creationId xmlns:a16="http://schemas.microsoft.com/office/drawing/2014/main" id="{6B692ED8-3443-46BE-B8F9-774CC2D97A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F06404-158F-4D99-B0BF-A28DDE9171FA}"/>
              </a:ext>
            </a:extLst>
          </p:cNvPr>
          <p:cNvSpPr>
            <a:spLocks noGrp="1"/>
          </p:cNvSpPr>
          <p:nvPr>
            <p:ph type="sldNum" sz="quarter" idx="12"/>
          </p:nvPr>
        </p:nvSpPr>
        <p:spPr/>
        <p:txBody>
          <a:bodyPr/>
          <a:lstStyle/>
          <a:p>
            <a:fld id="{CFBCCE31-A1BA-45D0-90A1-8D250C1235BD}" type="slidenum">
              <a:rPr lang="en-GB" smtClean="0"/>
              <a:t>‹#›</a:t>
            </a:fld>
            <a:endParaRPr lang="en-GB"/>
          </a:p>
        </p:txBody>
      </p:sp>
    </p:spTree>
    <p:extLst>
      <p:ext uri="{BB962C8B-B14F-4D97-AF65-F5344CB8AC3E}">
        <p14:creationId xmlns:p14="http://schemas.microsoft.com/office/powerpoint/2010/main" val="1812144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313E1-11DD-47E6-9A24-9F9480BE01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C59030F-B059-4B57-AE8B-3FEC1AF0689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492DECC-9E33-41E2-8D7E-F521B5445B91}"/>
              </a:ext>
            </a:extLst>
          </p:cNvPr>
          <p:cNvSpPr>
            <a:spLocks noGrp="1"/>
          </p:cNvSpPr>
          <p:nvPr>
            <p:ph type="dt" sz="half" idx="10"/>
          </p:nvPr>
        </p:nvSpPr>
        <p:spPr/>
        <p:txBody>
          <a:bodyPr/>
          <a:lstStyle/>
          <a:p>
            <a:fld id="{8FDFEC42-4699-4164-A397-84C4BE3483A5}" type="datetimeFigureOut">
              <a:rPr lang="en-GB" smtClean="0"/>
              <a:t>23/07/2026</a:t>
            </a:fld>
            <a:endParaRPr lang="en-GB"/>
          </a:p>
        </p:txBody>
      </p:sp>
      <p:sp>
        <p:nvSpPr>
          <p:cNvPr id="5" name="Footer Placeholder 4">
            <a:extLst>
              <a:ext uri="{FF2B5EF4-FFF2-40B4-BE49-F238E27FC236}">
                <a16:creationId xmlns:a16="http://schemas.microsoft.com/office/drawing/2014/main" id="{B4282A42-F12D-41BF-BC41-E93410CA75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EFC02A-49D9-445C-96F0-B4C9DECFACF1}"/>
              </a:ext>
            </a:extLst>
          </p:cNvPr>
          <p:cNvSpPr>
            <a:spLocks noGrp="1"/>
          </p:cNvSpPr>
          <p:nvPr>
            <p:ph type="sldNum" sz="quarter" idx="12"/>
          </p:nvPr>
        </p:nvSpPr>
        <p:spPr/>
        <p:txBody>
          <a:bodyPr/>
          <a:lstStyle/>
          <a:p>
            <a:fld id="{CFBCCE31-A1BA-45D0-90A1-8D250C1235BD}" type="slidenum">
              <a:rPr lang="en-GB" smtClean="0"/>
              <a:t>‹#›</a:t>
            </a:fld>
            <a:endParaRPr lang="en-GB"/>
          </a:p>
        </p:txBody>
      </p:sp>
    </p:spTree>
    <p:extLst>
      <p:ext uri="{BB962C8B-B14F-4D97-AF65-F5344CB8AC3E}">
        <p14:creationId xmlns:p14="http://schemas.microsoft.com/office/powerpoint/2010/main" val="2405486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3D70A-0644-4F59-8341-3ADE86A88D0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EC5690B-F143-457F-88FA-18C1CFE2E4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D2B8367-6141-497E-8C42-0169FCEC2214}"/>
              </a:ext>
            </a:extLst>
          </p:cNvPr>
          <p:cNvSpPr>
            <a:spLocks noGrp="1"/>
          </p:cNvSpPr>
          <p:nvPr>
            <p:ph type="dt" sz="half" idx="10"/>
          </p:nvPr>
        </p:nvSpPr>
        <p:spPr/>
        <p:txBody>
          <a:bodyPr/>
          <a:lstStyle/>
          <a:p>
            <a:fld id="{8FDFEC42-4699-4164-A397-84C4BE3483A5}" type="datetimeFigureOut">
              <a:rPr lang="en-GB" smtClean="0"/>
              <a:t>23/07/2026</a:t>
            </a:fld>
            <a:endParaRPr lang="en-GB"/>
          </a:p>
        </p:txBody>
      </p:sp>
      <p:sp>
        <p:nvSpPr>
          <p:cNvPr id="5" name="Footer Placeholder 4">
            <a:extLst>
              <a:ext uri="{FF2B5EF4-FFF2-40B4-BE49-F238E27FC236}">
                <a16:creationId xmlns:a16="http://schemas.microsoft.com/office/drawing/2014/main" id="{231633D7-BA0C-4493-B391-B7C960DDA6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1D1D75-B973-46B2-A388-490B01597572}"/>
              </a:ext>
            </a:extLst>
          </p:cNvPr>
          <p:cNvSpPr>
            <a:spLocks noGrp="1"/>
          </p:cNvSpPr>
          <p:nvPr>
            <p:ph type="sldNum" sz="quarter" idx="12"/>
          </p:nvPr>
        </p:nvSpPr>
        <p:spPr/>
        <p:txBody>
          <a:bodyPr/>
          <a:lstStyle/>
          <a:p>
            <a:fld id="{CFBCCE31-A1BA-45D0-90A1-8D250C1235BD}" type="slidenum">
              <a:rPr lang="en-GB" smtClean="0"/>
              <a:t>‹#›</a:t>
            </a:fld>
            <a:endParaRPr lang="en-GB"/>
          </a:p>
        </p:txBody>
      </p:sp>
    </p:spTree>
    <p:extLst>
      <p:ext uri="{BB962C8B-B14F-4D97-AF65-F5344CB8AC3E}">
        <p14:creationId xmlns:p14="http://schemas.microsoft.com/office/powerpoint/2010/main" val="631915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F73EB-53F9-4D6E-8AD6-EBCCF79B88E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0FB43F5-391B-45AE-A01C-368286A688E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6A4AA46-C7E8-4F0C-8DB1-CEEF3888BCE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8141E89-F901-4A8B-9779-A3A092A73A61}"/>
              </a:ext>
            </a:extLst>
          </p:cNvPr>
          <p:cNvSpPr>
            <a:spLocks noGrp="1"/>
          </p:cNvSpPr>
          <p:nvPr>
            <p:ph type="dt" sz="half" idx="10"/>
          </p:nvPr>
        </p:nvSpPr>
        <p:spPr/>
        <p:txBody>
          <a:bodyPr/>
          <a:lstStyle/>
          <a:p>
            <a:fld id="{8FDFEC42-4699-4164-A397-84C4BE3483A5}" type="datetimeFigureOut">
              <a:rPr lang="en-GB" smtClean="0"/>
              <a:t>23/07/2026</a:t>
            </a:fld>
            <a:endParaRPr lang="en-GB"/>
          </a:p>
        </p:txBody>
      </p:sp>
      <p:sp>
        <p:nvSpPr>
          <p:cNvPr id="6" name="Footer Placeholder 5">
            <a:extLst>
              <a:ext uri="{FF2B5EF4-FFF2-40B4-BE49-F238E27FC236}">
                <a16:creationId xmlns:a16="http://schemas.microsoft.com/office/drawing/2014/main" id="{BB720E2B-9309-4725-913F-9BF89FC489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5FE0F1-74E9-481F-91C3-234F6A86DFCC}"/>
              </a:ext>
            </a:extLst>
          </p:cNvPr>
          <p:cNvSpPr>
            <a:spLocks noGrp="1"/>
          </p:cNvSpPr>
          <p:nvPr>
            <p:ph type="sldNum" sz="quarter" idx="12"/>
          </p:nvPr>
        </p:nvSpPr>
        <p:spPr/>
        <p:txBody>
          <a:bodyPr/>
          <a:lstStyle/>
          <a:p>
            <a:fld id="{CFBCCE31-A1BA-45D0-90A1-8D250C1235BD}" type="slidenum">
              <a:rPr lang="en-GB" smtClean="0"/>
              <a:t>‹#›</a:t>
            </a:fld>
            <a:endParaRPr lang="en-GB"/>
          </a:p>
        </p:txBody>
      </p:sp>
    </p:spTree>
    <p:extLst>
      <p:ext uri="{BB962C8B-B14F-4D97-AF65-F5344CB8AC3E}">
        <p14:creationId xmlns:p14="http://schemas.microsoft.com/office/powerpoint/2010/main" val="3045807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EE344F-801D-424F-9CF7-474A6CC60E8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B6C7C8-44E4-4E52-9151-FF5C66AFA5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1BC70C8-89D2-4743-AFBF-39A0FA02ACA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73E75A7-9838-408B-8971-6C9A8BFEE8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0D30EA8-1326-47DD-BF26-078BBF2239B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10FA8FF-49B1-46BF-920F-ACF8332C0A04}"/>
              </a:ext>
            </a:extLst>
          </p:cNvPr>
          <p:cNvSpPr>
            <a:spLocks noGrp="1"/>
          </p:cNvSpPr>
          <p:nvPr>
            <p:ph type="dt" sz="half" idx="10"/>
          </p:nvPr>
        </p:nvSpPr>
        <p:spPr/>
        <p:txBody>
          <a:bodyPr/>
          <a:lstStyle/>
          <a:p>
            <a:fld id="{8FDFEC42-4699-4164-A397-84C4BE3483A5}" type="datetimeFigureOut">
              <a:rPr lang="en-GB" smtClean="0"/>
              <a:t>23/07/2026</a:t>
            </a:fld>
            <a:endParaRPr lang="en-GB"/>
          </a:p>
        </p:txBody>
      </p:sp>
      <p:sp>
        <p:nvSpPr>
          <p:cNvPr id="8" name="Footer Placeholder 7">
            <a:extLst>
              <a:ext uri="{FF2B5EF4-FFF2-40B4-BE49-F238E27FC236}">
                <a16:creationId xmlns:a16="http://schemas.microsoft.com/office/drawing/2014/main" id="{B5868D50-9F8B-4EB3-AC27-9328A520C98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A4B998B-B233-4501-B1DD-5A66ACF1D7FE}"/>
              </a:ext>
            </a:extLst>
          </p:cNvPr>
          <p:cNvSpPr>
            <a:spLocks noGrp="1"/>
          </p:cNvSpPr>
          <p:nvPr>
            <p:ph type="sldNum" sz="quarter" idx="12"/>
          </p:nvPr>
        </p:nvSpPr>
        <p:spPr/>
        <p:txBody>
          <a:bodyPr/>
          <a:lstStyle/>
          <a:p>
            <a:fld id="{CFBCCE31-A1BA-45D0-90A1-8D250C1235BD}" type="slidenum">
              <a:rPr lang="en-GB" smtClean="0"/>
              <a:t>‹#›</a:t>
            </a:fld>
            <a:endParaRPr lang="en-GB"/>
          </a:p>
        </p:txBody>
      </p:sp>
    </p:spTree>
    <p:extLst>
      <p:ext uri="{BB962C8B-B14F-4D97-AF65-F5344CB8AC3E}">
        <p14:creationId xmlns:p14="http://schemas.microsoft.com/office/powerpoint/2010/main" val="3692755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35E2D-21C3-41DE-BD7A-DFA76F6DC26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0DB3308-D33B-440E-AB50-13E3A8F61456}"/>
              </a:ext>
            </a:extLst>
          </p:cNvPr>
          <p:cNvSpPr>
            <a:spLocks noGrp="1"/>
          </p:cNvSpPr>
          <p:nvPr>
            <p:ph type="dt" sz="half" idx="10"/>
          </p:nvPr>
        </p:nvSpPr>
        <p:spPr/>
        <p:txBody>
          <a:bodyPr/>
          <a:lstStyle/>
          <a:p>
            <a:fld id="{8FDFEC42-4699-4164-A397-84C4BE3483A5}" type="datetimeFigureOut">
              <a:rPr lang="en-GB" smtClean="0"/>
              <a:t>23/07/2026</a:t>
            </a:fld>
            <a:endParaRPr lang="en-GB"/>
          </a:p>
        </p:txBody>
      </p:sp>
      <p:sp>
        <p:nvSpPr>
          <p:cNvPr id="4" name="Footer Placeholder 3">
            <a:extLst>
              <a:ext uri="{FF2B5EF4-FFF2-40B4-BE49-F238E27FC236}">
                <a16:creationId xmlns:a16="http://schemas.microsoft.com/office/drawing/2014/main" id="{B6E2F2AC-2912-4F3E-AD92-96DC6BF8131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43B2870-AE96-4204-9EC1-223DEBA42E57}"/>
              </a:ext>
            </a:extLst>
          </p:cNvPr>
          <p:cNvSpPr>
            <a:spLocks noGrp="1"/>
          </p:cNvSpPr>
          <p:nvPr>
            <p:ph type="sldNum" sz="quarter" idx="12"/>
          </p:nvPr>
        </p:nvSpPr>
        <p:spPr/>
        <p:txBody>
          <a:bodyPr/>
          <a:lstStyle/>
          <a:p>
            <a:fld id="{CFBCCE31-A1BA-45D0-90A1-8D250C1235BD}" type="slidenum">
              <a:rPr lang="en-GB" smtClean="0"/>
              <a:t>‹#›</a:t>
            </a:fld>
            <a:endParaRPr lang="en-GB"/>
          </a:p>
        </p:txBody>
      </p:sp>
    </p:spTree>
    <p:extLst>
      <p:ext uri="{BB962C8B-B14F-4D97-AF65-F5344CB8AC3E}">
        <p14:creationId xmlns:p14="http://schemas.microsoft.com/office/powerpoint/2010/main" val="3864284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874CFAB-7977-4727-B0BF-993A3EC7413D}"/>
              </a:ext>
            </a:extLst>
          </p:cNvPr>
          <p:cNvSpPr>
            <a:spLocks noGrp="1"/>
          </p:cNvSpPr>
          <p:nvPr>
            <p:ph type="dt" sz="half" idx="10"/>
          </p:nvPr>
        </p:nvSpPr>
        <p:spPr/>
        <p:txBody>
          <a:bodyPr/>
          <a:lstStyle/>
          <a:p>
            <a:fld id="{8FDFEC42-4699-4164-A397-84C4BE3483A5}" type="datetimeFigureOut">
              <a:rPr lang="en-GB" smtClean="0"/>
              <a:t>23/07/2026</a:t>
            </a:fld>
            <a:endParaRPr lang="en-GB"/>
          </a:p>
        </p:txBody>
      </p:sp>
      <p:sp>
        <p:nvSpPr>
          <p:cNvPr id="3" name="Footer Placeholder 2">
            <a:extLst>
              <a:ext uri="{FF2B5EF4-FFF2-40B4-BE49-F238E27FC236}">
                <a16:creationId xmlns:a16="http://schemas.microsoft.com/office/drawing/2014/main" id="{89AA21C0-BC37-4BF6-91C7-D38C1B661CB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EBF9EDC-C8C6-4BBE-9441-CA4C825551AA}"/>
              </a:ext>
            </a:extLst>
          </p:cNvPr>
          <p:cNvSpPr>
            <a:spLocks noGrp="1"/>
          </p:cNvSpPr>
          <p:nvPr>
            <p:ph type="sldNum" sz="quarter" idx="12"/>
          </p:nvPr>
        </p:nvSpPr>
        <p:spPr/>
        <p:txBody>
          <a:bodyPr/>
          <a:lstStyle/>
          <a:p>
            <a:fld id="{CFBCCE31-A1BA-45D0-90A1-8D250C1235BD}" type="slidenum">
              <a:rPr lang="en-GB" smtClean="0"/>
              <a:t>‹#›</a:t>
            </a:fld>
            <a:endParaRPr lang="en-GB"/>
          </a:p>
        </p:txBody>
      </p:sp>
    </p:spTree>
    <p:extLst>
      <p:ext uri="{BB962C8B-B14F-4D97-AF65-F5344CB8AC3E}">
        <p14:creationId xmlns:p14="http://schemas.microsoft.com/office/powerpoint/2010/main" val="13564454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10CBF-B3B1-4607-9F1C-E7811BA9E92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8AA20F5-C90F-4B64-990A-5198FDE67C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5EB9FB8-6F53-48A1-9637-AE97260C50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692CD86-E340-418A-AD35-F458E8B9527E}"/>
              </a:ext>
            </a:extLst>
          </p:cNvPr>
          <p:cNvSpPr>
            <a:spLocks noGrp="1"/>
          </p:cNvSpPr>
          <p:nvPr>
            <p:ph type="dt" sz="half" idx="10"/>
          </p:nvPr>
        </p:nvSpPr>
        <p:spPr/>
        <p:txBody>
          <a:bodyPr/>
          <a:lstStyle/>
          <a:p>
            <a:fld id="{8FDFEC42-4699-4164-A397-84C4BE3483A5}" type="datetimeFigureOut">
              <a:rPr lang="en-GB" smtClean="0"/>
              <a:t>23/07/2026</a:t>
            </a:fld>
            <a:endParaRPr lang="en-GB"/>
          </a:p>
        </p:txBody>
      </p:sp>
      <p:sp>
        <p:nvSpPr>
          <p:cNvPr id="6" name="Footer Placeholder 5">
            <a:extLst>
              <a:ext uri="{FF2B5EF4-FFF2-40B4-BE49-F238E27FC236}">
                <a16:creationId xmlns:a16="http://schemas.microsoft.com/office/drawing/2014/main" id="{07531CB1-A477-4371-9AF9-37683804ED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3D9CC5-A53E-4CB2-9A14-BFC95B1C32C8}"/>
              </a:ext>
            </a:extLst>
          </p:cNvPr>
          <p:cNvSpPr>
            <a:spLocks noGrp="1"/>
          </p:cNvSpPr>
          <p:nvPr>
            <p:ph type="sldNum" sz="quarter" idx="12"/>
          </p:nvPr>
        </p:nvSpPr>
        <p:spPr/>
        <p:txBody>
          <a:bodyPr/>
          <a:lstStyle/>
          <a:p>
            <a:fld id="{CFBCCE31-A1BA-45D0-90A1-8D250C1235BD}" type="slidenum">
              <a:rPr lang="en-GB" smtClean="0"/>
              <a:t>‹#›</a:t>
            </a:fld>
            <a:endParaRPr lang="en-GB"/>
          </a:p>
        </p:txBody>
      </p:sp>
    </p:spTree>
    <p:extLst>
      <p:ext uri="{BB962C8B-B14F-4D97-AF65-F5344CB8AC3E}">
        <p14:creationId xmlns:p14="http://schemas.microsoft.com/office/powerpoint/2010/main" val="3293232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A8AA0-992E-4067-8DB2-BB951B5885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189F065-61ED-4A76-9F6B-CA23ED4BA0E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C755267-21EF-4395-BB5A-9FE2B60F67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13D0B46-2A9A-4F1B-85F7-8918E960E3FB}"/>
              </a:ext>
            </a:extLst>
          </p:cNvPr>
          <p:cNvSpPr>
            <a:spLocks noGrp="1"/>
          </p:cNvSpPr>
          <p:nvPr>
            <p:ph type="dt" sz="half" idx="10"/>
          </p:nvPr>
        </p:nvSpPr>
        <p:spPr/>
        <p:txBody>
          <a:bodyPr/>
          <a:lstStyle/>
          <a:p>
            <a:fld id="{8FDFEC42-4699-4164-A397-84C4BE3483A5}" type="datetimeFigureOut">
              <a:rPr lang="en-GB" smtClean="0"/>
              <a:t>23/07/2026</a:t>
            </a:fld>
            <a:endParaRPr lang="en-GB"/>
          </a:p>
        </p:txBody>
      </p:sp>
      <p:sp>
        <p:nvSpPr>
          <p:cNvPr id="6" name="Footer Placeholder 5">
            <a:extLst>
              <a:ext uri="{FF2B5EF4-FFF2-40B4-BE49-F238E27FC236}">
                <a16:creationId xmlns:a16="http://schemas.microsoft.com/office/drawing/2014/main" id="{6641B9F6-53FB-44B2-9EC6-B4D154B0B3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C4DB6D-B603-4C09-88DB-BAB95362BDE9}"/>
              </a:ext>
            </a:extLst>
          </p:cNvPr>
          <p:cNvSpPr>
            <a:spLocks noGrp="1"/>
          </p:cNvSpPr>
          <p:nvPr>
            <p:ph type="sldNum" sz="quarter" idx="12"/>
          </p:nvPr>
        </p:nvSpPr>
        <p:spPr/>
        <p:txBody>
          <a:bodyPr/>
          <a:lstStyle/>
          <a:p>
            <a:fld id="{CFBCCE31-A1BA-45D0-90A1-8D250C1235BD}" type="slidenum">
              <a:rPr lang="en-GB" smtClean="0"/>
              <a:t>‹#›</a:t>
            </a:fld>
            <a:endParaRPr lang="en-GB"/>
          </a:p>
        </p:txBody>
      </p:sp>
    </p:spTree>
    <p:extLst>
      <p:ext uri="{BB962C8B-B14F-4D97-AF65-F5344CB8AC3E}">
        <p14:creationId xmlns:p14="http://schemas.microsoft.com/office/powerpoint/2010/main" val="2772068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12BE2-6FC1-4AD7-970F-64500A01651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5AE99A9-9B83-4831-B2D8-8320C0AA3E5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D7B51F-7E95-4054-AC0D-EF74A2AD2F28}"/>
              </a:ext>
            </a:extLst>
          </p:cNvPr>
          <p:cNvSpPr>
            <a:spLocks noGrp="1"/>
          </p:cNvSpPr>
          <p:nvPr>
            <p:ph type="dt" sz="half" idx="10"/>
          </p:nvPr>
        </p:nvSpPr>
        <p:spPr/>
        <p:txBody>
          <a:bodyPr/>
          <a:lstStyle/>
          <a:p>
            <a:fld id="{8FDFEC42-4699-4164-A397-84C4BE3483A5}" type="datetimeFigureOut">
              <a:rPr lang="en-GB" smtClean="0"/>
              <a:t>23/07/2026</a:t>
            </a:fld>
            <a:endParaRPr lang="en-GB"/>
          </a:p>
        </p:txBody>
      </p:sp>
      <p:sp>
        <p:nvSpPr>
          <p:cNvPr id="5" name="Footer Placeholder 4">
            <a:extLst>
              <a:ext uri="{FF2B5EF4-FFF2-40B4-BE49-F238E27FC236}">
                <a16:creationId xmlns:a16="http://schemas.microsoft.com/office/drawing/2014/main" id="{4E9B7392-223B-486B-9D19-F366237FFE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F4EE86-08CB-4D8F-BE98-D1C0C289DBC0}"/>
              </a:ext>
            </a:extLst>
          </p:cNvPr>
          <p:cNvSpPr>
            <a:spLocks noGrp="1"/>
          </p:cNvSpPr>
          <p:nvPr>
            <p:ph type="sldNum" sz="quarter" idx="12"/>
          </p:nvPr>
        </p:nvSpPr>
        <p:spPr/>
        <p:txBody>
          <a:bodyPr/>
          <a:lstStyle/>
          <a:p>
            <a:fld id="{CFBCCE31-A1BA-45D0-90A1-8D250C1235BD}" type="slidenum">
              <a:rPr lang="en-GB" smtClean="0"/>
              <a:t>‹#›</a:t>
            </a:fld>
            <a:endParaRPr lang="en-GB"/>
          </a:p>
        </p:txBody>
      </p:sp>
    </p:spTree>
    <p:extLst>
      <p:ext uri="{BB962C8B-B14F-4D97-AF65-F5344CB8AC3E}">
        <p14:creationId xmlns:p14="http://schemas.microsoft.com/office/powerpoint/2010/main" val="3055632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66FA19-49B6-4BB0-8B25-6A9045EF91B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C58633D-5DE2-4E91-8E43-A2A905E6F1E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AE6E68-E9DD-4F08-A031-AB65E33684FA}"/>
              </a:ext>
            </a:extLst>
          </p:cNvPr>
          <p:cNvSpPr>
            <a:spLocks noGrp="1"/>
          </p:cNvSpPr>
          <p:nvPr>
            <p:ph type="dt" sz="half" idx="10"/>
          </p:nvPr>
        </p:nvSpPr>
        <p:spPr/>
        <p:txBody>
          <a:bodyPr/>
          <a:lstStyle/>
          <a:p>
            <a:fld id="{8FDFEC42-4699-4164-A397-84C4BE3483A5}" type="datetimeFigureOut">
              <a:rPr lang="en-GB" smtClean="0"/>
              <a:t>23/07/2026</a:t>
            </a:fld>
            <a:endParaRPr lang="en-GB"/>
          </a:p>
        </p:txBody>
      </p:sp>
      <p:sp>
        <p:nvSpPr>
          <p:cNvPr id="5" name="Footer Placeholder 4">
            <a:extLst>
              <a:ext uri="{FF2B5EF4-FFF2-40B4-BE49-F238E27FC236}">
                <a16:creationId xmlns:a16="http://schemas.microsoft.com/office/drawing/2014/main" id="{50C5867C-6FFD-4308-90EC-72B32E9F1C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E683DF-9180-48F7-A897-D33BD78E9F3E}"/>
              </a:ext>
            </a:extLst>
          </p:cNvPr>
          <p:cNvSpPr>
            <a:spLocks noGrp="1"/>
          </p:cNvSpPr>
          <p:nvPr>
            <p:ph type="sldNum" sz="quarter" idx="12"/>
          </p:nvPr>
        </p:nvSpPr>
        <p:spPr/>
        <p:txBody>
          <a:bodyPr/>
          <a:lstStyle/>
          <a:p>
            <a:fld id="{CFBCCE31-A1BA-45D0-90A1-8D250C1235BD}" type="slidenum">
              <a:rPr lang="en-GB" smtClean="0"/>
              <a:t>‹#›</a:t>
            </a:fld>
            <a:endParaRPr lang="en-GB"/>
          </a:p>
        </p:txBody>
      </p:sp>
    </p:spTree>
    <p:extLst>
      <p:ext uri="{BB962C8B-B14F-4D97-AF65-F5344CB8AC3E}">
        <p14:creationId xmlns:p14="http://schemas.microsoft.com/office/powerpoint/2010/main" val="1578688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AD4FAC-3B73-4E6A-9D0D-3A9D3E15209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A636746-E776-4617-A825-9D7A25F434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8EBF4E-1A8C-4935-9821-BDB8A8FF6A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DFEC42-4699-4164-A397-84C4BE3483A5}" type="datetimeFigureOut">
              <a:rPr lang="en-GB" smtClean="0"/>
              <a:t>23/07/2026</a:t>
            </a:fld>
            <a:endParaRPr lang="en-GB"/>
          </a:p>
        </p:txBody>
      </p:sp>
      <p:sp>
        <p:nvSpPr>
          <p:cNvPr id="5" name="Footer Placeholder 4">
            <a:extLst>
              <a:ext uri="{FF2B5EF4-FFF2-40B4-BE49-F238E27FC236}">
                <a16:creationId xmlns:a16="http://schemas.microsoft.com/office/drawing/2014/main" id="{556C39D7-3FD3-422D-A017-155440B270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B5893B9-E3F5-494D-B54E-F0ED2A29A9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CCE31-A1BA-45D0-90A1-8D250C1235BD}" type="slidenum">
              <a:rPr lang="en-GB" smtClean="0"/>
              <a:t>‹#›</a:t>
            </a:fld>
            <a:endParaRPr lang="en-GB"/>
          </a:p>
        </p:txBody>
      </p:sp>
    </p:spTree>
    <p:extLst>
      <p:ext uri="{BB962C8B-B14F-4D97-AF65-F5344CB8AC3E}">
        <p14:creationId xmlns:p14="http://schemas.microsoft.com/office/powerpoint/2010/main" val="32738532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A363E-1CC5-4D96-97D0-D3BA4169203A}"/>
              </a:ext>
            </a:extLst>
          </p:cNvPr>
          <p:cNvSpPr>
            <a:spLocks noGrp="1"/>
          </p:cNvSpPr>
          <p:nvPr>
            <p:ph type="ctrTitle"/>
          </p:nvPr>
        </p:nvSpPr>
        <p:spPr/>
        <p:txBody>
          <a:bodyPr/>
          <a:lstStyle/>
          <a:p>
            <a:r>
              <a:rPr lang="en-GB" b="1" dirty="0">
                <a:effectLst>
                  <a:outerShdw blurRad="38100" dist="38100" dir="2700000" algn="tl">
                    <a:srgbClr val="000000">
                      <a:alpha val="43137"/>
                    </a:srgbClr>
                  </a:outerShdw>
                </a:effectLst>
              </a:rPr>
              <a:t>Fire and Lockdown Procedures</a:t>
            </a:r>
          </a:p>
        </p:txBody>
      </p:sp>
      <p:sp>
        <p:nvSpPr>
          <p:cNvPr id="3" name="Subtitle 2">
            <a:extLst>
              <a:ext uri="{FF2B5EF4-FFF2-40B4-BE49-F238E27FC236}">
                <a16:creationId xmlns:a16="http://schemas.microsoft.com/office/drawing/2014/main" id="{316F11AE-8872-4398-BC08-9AA515DA0AB8}"/>
              </a:ext>
            </a:extLst>
          </p:cNvPr>
          <p:cNvSpPr>
            <a:spLocks noGrp="1"/>
          </p:cNvSpPr>
          <p:nvPr>
            <p:ph type="subTitle" idx="1"/>
          </p:nvPr>
        </p:nvSpPr>
        <p:spPr/>
        <p:txBody>
          <a:bodyPr/>
          <a:lstStyle/>
          <a:p>
            <a:r>
              <a:rPr lang="en-GB" dirty="0"/>
              <a:t>Thameside Primary School </a:t>
            </a:r>
          </a:p>
          <a:p>
            <a:endParaRPr lang="en-GB" dirty="0"/>
          </a:p>
          <a:p>
            <a:r>
              <a:rPr lang="en-GB" dirty="0"/>
              <a:t>Last updated: June 2026</a:t>
            </a:r>
          </a:p>
        </p:txBody>
      </p:sp>
      <p:pic>
        <p:nvPicPr>
          <p:cNvPr id="5" name="Picture 4">
            <a:extLst>
              <a:ext uri="{FF2B5EF4-FFF2-40B4-BE49-F238E27FC236}">
                <a16:creationId xmlns:a16="http://schemas.microsoft.com/office/drawing/2014/main" id="{2B691502-8929-4D27-A1B5-5804CFFE63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26680" y="332550"/>
            <a:ext cx="1283848" cy="1266806"/>
          </a:xfrm>
          <a:prstGeom prst="rect">
            <a:avLst/>
          </a:prstGeom>
        </p:spPr>
      </p:pic>
    </p:spTree>
    <p:extLst>
      <p:ext uri="{BB962C8B-B14F-4D97-AF65-F5344CB8AC3E}">
        <p14:creationId xmlns:p14="http://schemas.microsoft.com/office/powerpoint/2010/main" val="31300007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CF9AA-4FC8-46C1-9210-C4502D5125A0}"/>
              </a:ext>
            </a:extLst>
          </p:cNvPr>
          <p:cNvSpPr>
            <a:spLocks noGrp="1"/>
          </p:cNvSpPr>
          <p:nvPr>
            <p:ph type="title"/>
          </p:nvPr>
        </p:nvSpPr>
        <p:spPr>
          <a:xfrm>
            <a:off x="838200" y="365125"/>
            <a:ext cx="10515600" cy="773011"/>
          </a:xfrm>
        </p:spPr>
        <p:txBody>
          <a:bodyPr>
            <a:normAutofit fontScale="90000"/>
          </a:bodyPr>
          <a:lstStyle/>
          <a:p>
            <a:r>
              <a:rPr lang="en-GB" b="1" u="sng" dirty="0"/>
              <a:t>Thameside’s Fire Evacuation Procedure</a:t>
            </a:r>
            <a:br>
              <a:rPr lang="en-GB" dirty="0"/>
            </a:br>
            <a:endParaRPr lang="en-GB" dirty="0"/>
          </a:p>
        </p:txBody>
      </p:sp>
      <p:sp>
        <p:nvSpPr>
          <p:cNvPr id="3" name="Content Placeholder 2">
            <a:extLst>
              <a:ext uri="{FF2B5EF4-FFF2-40B4-BE49-F238E27FC236}">
                <a16:creationId xmlns:a16="http://schemas.microsoft.com/office/drawing/2014/main" id="{E3C0C560-B04B-42B8-83D1-5F5073904199}"/>
              </a:ext>
            </a:extLst>
          </p:cNvPr>
          <p:cNvSpPr>
            <a:spLocks noGrp="1"/>
          </p:cNvSpPr>
          <p:nvPr>
            <p:ph idx="1"/>
          </p:nvPr>
        </p:nvSpPr>
        <p:spPr>
          <a:xfrm>
            <a:off x="497732" y="891770"/>
            <a:ext cx="10515600" cy="5781404"/>
          </a:xfrm>
        </p:spPr>
        <p:txBody>
          <a:bodyPr>
            <a:normAutofit fontScale="62500" lnSpcReduction="20000"/>
          </a:bodyPr>
          <a:lstStyle/>
          <a:p>
            <a:pPr marL="0" indent="0">
              <a:buNone/>
            </a:pPr>
            <a:r>
              <a:rPr lang="en-GB" b="1" dirty="0"/>
              <a:t>FIRE PROCEDURES </a:t>
            </a:r>
          </a:p>
          <a:p>
            <a:pPr marL="0" indent="0">
              <a:buNone/>
            </a:pPr>
            <a:r>
              <a:rPr lang="en-GB" b="1" dirty="0"/>
              <a:t>🔥 If you discover a fire</a:t>
            </a:r>
          </a:p>
          <a:p>
            <a:r>
              <a:rPr lang="en-GB" dirty="0">
                <a:effectLst/>
              </a:rPr>
              <a:t>Activate the alarm using the </a:t>
            </a:r>
            <a:r>
              <a:rPr lang="en-GB" b="1" dirty="0">
                <a:effectLst/>
              </a:rPr>
              <a:t>nearest call point – red box near most exit doors. </a:t>
            </a:r>
            <a:endParaRPr lang="en-GB" dirty="0"/>
          </a:p>
          <a:p>
            <a:r>
              <a:rPr lang="en-GB" dirty="0">
                <a:effectLst/>
              </a:rPr>
              <a:t>If possible, inform the office of the </a:t>
            </a:r>
            <a:r>
              <a:rPr lang="en-GB" b="1" dirty="0">
                <a:effectLst/>
              </a:rPr>
              <a:t>exact </a:t>
            </a:r>
            <a:r>
              <a:rPr lang="en-GB" dirty="0">
                <a:effectLst/>
              </a:rPr>
              <a:t>location if you have seen a fire or seen smoke</a:t>
            </a:r>
            <a:endParaRPr lang="en-GB" dirty="0"/>
          </a:p>
          <a:p>
            <a:pPr marL="0" indent="0">
              <a:buNone/>
            </a:pPr>
            <a:r>
              <a:rPr lang="en-GB" b="1" dirty="0"/>
              <a:t>Firefighting</a:t>
            </a:r>
          </a:p>
          <a:p>
            <a:r>
              <a:rPr lang="en-GB" b="1" dirty="0">
                <a:effectLst/>
              </a:rPr>
              <a:t>Evacuation comes first – exit as quickly as possible with any children in your care</a:t>
            </a:r>
            <a:endParaRPr lang="en-GB" dirty="0"/>
          </a:p>
          <a:p>
            <a:r>
              <a:rPr lang="en-GB" dirty="0">
                <a:effectLst/>
              </a:rPr>
              <a:t>Only </a:t>
            </a:r>
            <a:r>
              <a:rPr lang="en-GB" b="1" dirty="0">
                <a:effectLst/>
              </a:rPr>
              <a:t>trained Fire Wardens</a:t>
            </a:r>
            <a:r>
              <a:rPr lang="en-GB" dirty="0">
                <a:effectLst/>
              </a:rPr>
              <a:t> may tackle </a:t>
            </a:r>
            <a:r>
              <a:rPr lang="en-GB" b="1" dirty="0">
                <a:effectLst/>
              </a:rPr>
              <a:t>small fires</a:t>
            </a:r>
            <a:r>
              <a:rPr lang="en-GB" dirty="0">
                <a:effectLst/>
              </a:rPr>
              <a:t>, and only if safe</a:t>
            </a:r>
            <a:endParaRPr lang="en-GB" dirty="0"/>
          </a:p>
          <a:p>
            <a:pPr marL="0" indent="0">
              <a:buNone/>
            </a:pPr>
            <a:r>
              <a:rPr lang="en-GB" b="1" dirty="0"/>
              <a:t>🔔 When the alarm sounds</a:t>
            </a:r>
          </a:p>
          <a:p>
            <a:r>
              <a:rPr lang="en-GB" dirty="0">
                <a:solidFill>
                  <a:srgbClr val="FF0000"/>
                </a:solidFill>
                <a:effectLst>
                  <a:outerShdw blurRad="38100" dist="38100" dir="2700000" algn="tl">
                    <a:srgbClr val="000000">
                      <a:alpha val="43137"/>
                    </a:srgbClr>
                  </a:outerShdw>
                </a:effectLst>
              </a:rPr>
              <a:t>Continuous bell </a:t>
            </a:r>
            <a:r>
              <a:rPr lang="en-GB" dirty="0">
                <a:effectLst/>
              </a:rPr>
              <a:t>= </a:t>
            </a:r>
            <a:r>
              <a:rPr lang="en-GB" b="1" dirty="0">
                <a:solidFill>
                  <a:srgbClr val="FF0000"/>
                </a:solidFill>
                <a:effectLst/>
              </a:rPr>
              <a:t>evacuate immediately</a:t>
            </a:r>
            <a:endParaRPr lang="en-GB" dirty="0">
              <a:solidFill>
                <a:srgbClr val="FF0000"/>
              </a:solidFill>
            </a:endParaRPr>
          </a:p>
          <a:p>
            <a:r>
              <a:rPr lang="en-GB" dirty="0">
                <a:effectLst/>
              </a:rPr>
              <a:t>Staff lead pupils/visitors to the </a:t>
            </a:r>
            <a:r>
              <a:rPr lang="en-GB" b="1" dirty="0">
                <a:solidFill>
                  <a:srgbClr val="FF0000"/>
                </a:solidFill>
                <a:effectLst/>
              </a:rPr>
              <a:t>playground assembly point</a:t>
            </a:r>
            <a:endParaRPr lang="en-GB" dirty="0">
              <a:solidFill>
                <a:srgbClr val="FF0000"/>
              </a:solidFill>
            </a:endParaRPr>
          </a:p>
          <a:p>
            <a:r>
              <a:rPr lang="en-GB" dirty="0">
                <a:effectLst/>
              </a:rPr>
              <a:t>Staff without pupils exit via nearest route and report to the </a:t>
            </a:r>
            <a:r>
              <a:rPr lang="en-GB" b="1" dirty="0">
                <a:effectLst/>
              </a:rPr>
              <a:t>Headteacher/ SLT </a:t>
            </a:r>
            <a:r>
              <a:rPr lang="en-GB" dirty="0">
                <a:effectLst/>
              </a:rPr>
              <a:t>on the playground</a:t>
            </a:r>
            <a:endParaRPr lang="en-GB" dirty="0"/>
          </a:p>
          <a:p>
            <a:r>
              <a:rPr lang="en-GB" dirty="0">
                <a:effectLst/>
              </a:rPr>
              <a:t>Pupils leave in single file; last person closes the door</a:t>
            </a:r>
            <a:endParaRPr lang="en-GB" dirty="0"/>
          </a:p>
          <a:p>
            <a:r>
              <a:rPr lang="en-GB" b="1" dirty="0">
                <a:effectLst/>
              </a:rPr>
              <a:t>SBM/caretaker</a:t>
            </a:r>
            <a:r>
              <a:rPr lang="en-GB" dirty="0">
                <a:effectLst/>
              </a:rPr>
              <a:t> checks panel, investigates if safe, calls </a:t>
            </a:r>
            <a:r>
              <a:rPr lang="en-GB" b="1" dirty="0">
                <a:effectLst/>
              </a:rPr>
              <a:t>999</a:t>
            </a:r>
            <a:r>
              <a:rPr lang="en-GB" dirty="0">
                <a:effectLst/>
              </a:rPr>
              <a:t> if needed</a:t>
            </a:r>
            <a:endParaRPr lang="en-GB" dirty="0"/>
          </a:p>
          <a:p>
            <a:pPr marL="0" indent="0">
              <a:buNone/>
            </a:pPr>
            <a:r>
              <a:rPr lang="en-GB" b="1" dirty="0"/>
              <a:t>🚶 At the assembly point</a:t>
            </a:r>
          </a:p>
          <a:p>
            <a:r>
              <a:rPr lang="en-GB" dirty="0">
                <a:effectLst/>
              </a:rPr>
              <a:t>Pupils line up in class groups</a:t>
            </a:r>
            <a:endParaRPr lang="en-GB" dirty="0"/>
          </a:p>
          <a:p>
            <a:r>
              <a:rPr lang="en-GB" dirty="0">
                <a:effectLst/>
              </a:rPr>
              <a:t>Registers/visitor list brought out by admin staff</a:t>
            </a:r>
            <a:endParaRPr lang="en-GB" dirty="0"/>
          </a:p>
          <a:p>
            <a:r>
              <a:rPr lang="en-GB" dirty="0">
                <a:effectLst/>
              </a:rPr>
              <a:t>Teachers report missing children to the </a:t>
            </a:r>
            <a:r>
              <a:rPr lang="en-GB" b="1" dirty="0">
                <a:effectLst/>
              </a:rPr>
              <a:t>Headteacher</a:t>
            </a:r>
            <a:endParaRPr lang="en-GB" dirty="0"/>
          </a:p>
          <a:p>
            <a:r>
              <a:rPr lang="en-GB" dirty="0">
                <a:effectLst/>
              </a:rPr>
              <a:t>Do not re‑enter until cleared by </a:t>
            </a:r>
            <a:r>
              <a:rPr lang="en-GB" b="1" dirty="0">
                <a:effectLst/>
              </a:rPr>
              <a:t>Fire Service/Headteacher</a:t>
            </a:r>
            <a:endParaRPr lang="en-GB" dirty="0"/>
          </a:p>
          <a:p>
            <a:endParaRPr lang="en-GB" dirty="0"/>
          </a:p>
        </p:txBody>
      </p:sp>
      <p:pic>
        <p:nvPicPr>
          <p:cNvPr id="4" name="Picture 3">
            <a:extLst>
              <a:ext uri="{FF2B5EF4-FFF2-40B4-BE49-F238E27FC236}">
                <a16:creationId xmlns:a16="http://schemas.microsoft.com/office/drawing/2014/main" id="{6A2A8238-BA5D-42D7-A471-BDA236ECB364}"/>
              </a:ext>
            </a:extLst>
          </p:cNvPr>
          <p:cNvPicPr>
            <a:picLocks noChangeAspect="1"/>
          </p:cNvPicPr>
          <p:nvPr/>
        </p:nvPicPr>
        <p:blipFill>
          <a:blip r:embed="rId2"/>
          <a:stretch>
            <a:fillRect/>
          </a:stretch>
        </p:blipFill>
        <p:spPr>
          <a:xfrm>
            <a:off x="8982375" y="970516"/>
            <a:ext cx="1370897" cy="1388529"/>
          </a:xfrm>
          <a:prstGeom prst="rect">
            <a:avLst/>
          </a:prstGeom>
        </p:spPr>
      </p:pic>
    </p:spTree>
    <p:extLst>
      <p:ext uri="{BB962C8B-B14F-4D97-AF65-F5344CB8AC3E}">
        <p14:creationId xmlns:p14="http://schemas.microsoft.com/office/powerpoint/2010/main" val="5940445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CF9AA-4FC8-46C1-9210-C4502D5125A0}"/>
              </a:ext>
            </a:extLst>
          </p:cNvPr>
          <p:cNvSpPr>
            <a:spLocks noGrp="1"/>
          </p:cNvSpPr>
          <p:nvPr>
            <p:ph type="title"/>
          </p:nvPr>
        </p:nvSpPr>
        <p:spPr>
          <a:xfrm>
            <a:off x="838200" y="365125"/>
            <a:ext cx="10515600" cy="773011"/>
          </a:xfrm>
        </p:spPr>
        <p:txBody>
          <a:bodyPr>
            <a:normAutofit fontScale="90000"/>
          </a:bodyPr>
          <a:lstStyle/>
          <a:p>
            <a:r>
              <a:rPr lang="en-GB" b="1" u="sng" dirty="0"/>
              <a:t>Thameside’s Lockdown Plan</a:t>
            </a:r>
            <a:br>
              <a:rPr lang="en-GB" dirty="0"/>
            </a:br>
            <a:endParaRPr lang="en-GB" dirty="0"/>
          </a:p>
        </p:txBody>
      </p:sp>
      <p:sp>
        <p:nvSpPr>
          <p:cNvPr id="3" name="Content Placeholder 2">
            <a:extLst>
              <a:ext uri="{FF2B5EF4-FFF2-40B4-BE49-F238E27FC236}">
                <a16:creationId xmlns:a16="http://schemas.microsoft.com/office/drawing/2014/main" id="{E3C0C560-B04B-42B8-83D1-5F5073904199}"/>
              </a:ext>
            </a:extLst>
          </p:cNvPr>
          <p:cNvSpPr>
            <a:spLocks noGrp="1"/>
          </p:cNvSpPr>
          <p:nvPr>
            <p:ph idx="1"/>
          </p:nvPr>
        </p:nvSpPr>
        <p:spPr>
          <a:xfrm>
            <a:off x="497732" y="891770"/>
            <a:ext cx="10515600" cy="5781404"/>
          </a:xfrm>
        </p:spPr>
        <p:txBody>
          <a:bodyPr>
            <a:normAutofit fontScale="47500" lnSpcReduction="20000"/>
          </a:bodyPr>
          <a:lstStyle/>
          <a:p>
            <a:r>
              <a:rPr lang="en-GB" b="1" dirty="0"/>
              <a:t>The following procedures </a:t>
            </a:r>
            <a:r>
              <a:rPr lang="en-GB" b="1" u="sng" dirty="0"/>
              <a:t>MUST </a:t>
            </a:r>
            <a:r>
              <a:rPr lang="en-GB" b="1" dirty="0"/>
              <a:t>be followed: </a:t>
            </a:r>
            <a:endParaRPr lang="en-GB" dirty="0"/>
          </a:p>
          <a:p>
            <a:pPr marL="0" indent="0">
              <a:buNone/>
            </a:pPr>
            <a:r>
              <a:rPr lang="en-GB" sz="3400" b="1" dirty="0">
                <a:solidFill>
                  <a:srgbClr val="00B050"/>
                </a:solidFill>
              </a:rPr>
              <a:t>Partial Lockdown  (no immediate risk of loss of life)</a:t>
            </a:r>
            <a:endParaRPr lang="en-GB" sz="3400" dirty="0">
              <a:solidFill>
                <a:srgbClr val="00B050"/>
              </a:solidFill>
            </a:endParaRPr>
          </a:p>
          <a:p>
            <a:r>
              <a:rPr lang="en-GB" b="1" dirty="0"/>
              <a:t>Alert to staff:</a:t>
            </a:r>
            <a:r>
              <a:rPr lang="en-GB" dirty="0"/>
              <a:t> </a:t>
            </a:r>
            <a:r>
              <a:rPr lang="en-GB" dirty="0">
                <a:solidFill>
                  <a:srgbClr val="FF0000"/>
                </a:solidFill>
              </a:rPr>
              <a:t>‘Partial shelter now’ </a:t>
            </a:r>
            <a:r>
              <a:rPr lang="en-GB" dirty="0"/>
              <a:t>will be communicated via email (and also via a member of SLT, if possible, circulating school asap)</a:t>
            </a:r>
          </a:p>
          <a:p>
            <a:r>
              <a:rPr lang="en-GB" dirty="0"/>
              <a:t>In a partial lockdown staff and pupils should remain in the school building and all doors leading outside should be locked. No one should be allowed to enter or leave the building; however, teaching and work can continue as usual. This may be as a result of a reported incident / civil disturbance in the local community with the potential to pose a risk to staff and pupils in the school.  It may also be as a result of a warning being received regarding the risk of air pollution, etc.   </a:t>
            </a:r>
          </a:p>
          <a:p>
            <a:r>
              <a:rPr lang="en-GB" b="1" dirty="0"/>
              <a:t>Immediate action  </a:t>
            </a:r>
            <a:endParaRPr lang="en-GB" dirty="0"/>
          </a:p>
          <a:p>
            <a:r>
              <a:rPr lang="x-none" dirty="0"/>
              <a:t>*</a:t>
            </a:r>
            <a:r>
              <a:rPr lang="en-GB" dirty="0"/>
              <a:t> All outside activity to cease immediately, pupils and staff return to building. </a:t>
            </a:r>
          </a:p>
          <a:p>
            <a:r>
              <a:rPr lang="x-none" dirty="0"/>
              <a:t>*</a:t>
            </a:r>
            <a:r>
              <a:rPr lang="en-GB" dirty="0"/>
              <a:t> Staff supervising children should get children to line up immediately and walk into the school building via the nearest door. This may mean two classes coming through the same classroom doors.</a:t>
            </a:r>
          </a:p>
          <a:p>
            <a:r>
              <a:rPr lang="x-none" dirty="0"/>
              <a:t>*</a:t>
            </a:r>
            <a:r>
              <a:rPr lang="en-GB" dirty="0"/>
              <a:t> All staff and pupils remain in building and external doors and windows locked.</a:t>
            </a:r>
          </a:p>
          <a:p>
            <a:r>
              <a:rPr lang="x-none" dirty="0"/>
              <a:t>*</a:t>
            </a:r>
            <a:r>
              <a:rPr lang="en-GB" dirty="0"/>
              <a:t> Free movement may be permitted within the building dependent upon circumstances.</a:t>
            </a:r>
          </a:p>
          <a:p>
            <a:r>
              <a:rPr lang="x-none" dirty="0"/>
              <a:t>*</a:t>
            </a:r>
            <a:r>
              <a:rPr lang="en-GB" dirty="0"/>
              <a:t> In the event of an air pollution or chemical, biological or radiological contaminants issue, air vents, fans, heating and air conditioning systems should be closed or turned off.  </a:t>
            </a:r>
          </a:p>
          <a:p>
            <a:r>
              <a:rPr lang="x-none" dirty="0"/>
              <a:t>*</a:t>
            </a:r>
            <a:r>
              <a:rPr lang="en-GB" dirty="0"/>
              <a:t> Use anything to hand to seal up all the cracks around doors and any vents into the room – you aim to minimise possible ingress of pollutants. </a:t>
            </a:r>
          </a:p>
          <a:p>
            <a:r>
              <a:rPr lang="x-none" dirty="0"/>
              <a:t>*</a:t>
            </a:r>
            <a:r>
              <a:rPr lang="en-GB" dirty="0"/>
              <a:t> Children need to remain quiet and calm (remind them of the acronym PAL).</a:t>
            </a:r>
          </a:p>
          <a:p>
            <a:r>
              <a:rPr lang="x-none" dirty="0"/>
              <a:t>*</a:t>
            </a:r>
            <a:r>
              <a:rPr lang="en-GB" dirty="0"/>
              <a:t> Staff should await further instructions.  </a:t>
            </a:r>
          </a:p>
          <a:p>
            <a:r>
              <a:rPr lang="en-GB" dirty="0"/>
              <a:t>All situations are different. Once all staff and pupils are safely inside, senior staff will conduct an ongoing and dynamic risk assessment based on advice from the Emergency Services. The Head teacher will inform the Local Authority. </a:t>
            </a:r>
          </a:p>
          <a:p>
            <a:r>
              <a:rPr lang="en-GB" dirty="0"/>
              <a:t>A ‘partial lockdown’ may also be a precautionary measure, but puts the school in a state of readiness (whilst retaining a degree of normality) should the situation escalate.  </a:t>
            </a:r>
          </a:p>
          <a:p>
            <a:r>
              <a:rPr lang="en-GB" dirty="0"/>
              <a:t>Emergency Services will advise as to the best course of action in respect of the prevailing threat.  </a:t>
            </a:r>
          </a:p>
          <a:p>
            <a:endParaRPr lang="en-GB" dirty="0"/>
          </a:p>
          <a:p>
            <a:endParaRPr lang="en-GB" dirty="0"/>
          </a:p>
        </p:txBody>
      </p:sp>
    </p:spTree>
    <p:extLst>
      <p:ext uri="{BB962C8B-B14F-4D97-AF65-F5344CB8AC3E}">
        <p14:creationId xmlns:p14="http://schemas.microsoft.com/office/powerpoint/2010/main" val="11862257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CF9AA-4FC8-46C1-9210-C4502D5125A0}"/>
              </a:ext>
            </a:extLst>
          </p:cNvPr>
          <p:cNvSpPr>
            <a:spLocks noGrp="1"/>
          </p:cNvSpPr>
          <p:nvPr>
            <p:ph type="title"/>
          </p:nvPr>
        </p:nvSpPr>
        <p:spPr>
          <a:xfrm>
            <a:off x="838200" y="365125"/>
            <a:ext cx="10515600" cy="773011"/>
          </a:xfrm>
        </p:spPr>
        <p:txBody>
          <a:bodyPr>
            <a:normAutofit fontScale="90000"/>
          </a:bodyPr>
          <a:lstStyle/>
          <a:p>
            <a:r>
              <a:rPr lang="en-GB" b="1" u="sng" dirty="0"/>
              <a:t>Thameside’s Lockdown Plan</a:t>
            </a:r>
            <a:br>
              <a:rPr lang="en-GB" dirty="0"/>
            </a:br>
            <a:endParaRPr lang="en-GB" dirty="0"/>
          </a:p>
        </p:txBody>
      </p:sp>
      <p:sp>
        <p:nvSpPr>
          <p:cNvPr id="3" name="Content Placeholder 2">
            <a:extLst>
              <a:ext uri="{FF2B5EF4-FFF2-40B4-BE49-F238E27FC236}">
                <a16:creationId xmlns:a16="http://schemas.microsoft.com/office/drawing/2014/main" id="{E3C0C560-B04B-42B8-83D1-5F5073904199}"/>
              </a:ext>
            </a:extLst>
          </p:cNvPr>
          <p:cNvSpPr>
            <a:spLocks noGrp="1"/>
          </p:cNvSpPr>
          <p:nvPr>
            <p:ph idx="1"/>
          </p:nvPr>
        </p:nvSpPr>
        <p:spPr>
          <a:xfrm>
            <a:off x="497732" y="891770"/>
            <a:ext cx="10515600" cy="5781404"/>
          </a:xfrm>
        </p:spPr>
        <p:txBody>
          <a:bodyPr>
            <a:normAutofit fontScale="47500" lnSpcReduction="20000"/>
          </a:bodyPr>
          <a:lstStyle/>
          <a:p>
            <a:pPr marL="0" indent="0">
              <a:buNone/>
            </a:pPr>
            <a:r>
              <a:rPr lang="en-GB" sz="3400" b="1" dirty="0">
                <a:solidFill>
                  <a:srgbClr val="00B050"/>
                </a:solidFill>
              </a:rPr>
              <a:t> Full Lockdown  (potential immediate risk of loss to life)</a:t>
            </a:r>
            <a:endParaRPr lang="en-GB" sz="3400" dirty="0">
              <a:solidFill>
                <a:srgbClr val="00B050"/>
              </a:solidFill>
            </a:endParaRPr>
          </a:p>
          <a:p>
            <a:r>
              <a:rPr lang="en-GB" b="1" dirty="0"/>
              <a:t>Alert to staff by email:</a:t>
            </a:r>
            <a:r>
              <a:rPr lang="en-GB" dirty="0"/>
              <a:t> </a:t>
            </a:r>
            <a:r>
              <a:rPr lang="en-GB" dirty="0">
                <a:solidFill>
                  <a:srgbClr val="FF0000"/>
                </a:solidFill>
              </a:rPr>
              <a:t>‘Full shelter now’ </a:t>
            </a:r>
            <a:r>
              <a:rPr lang="en-GB" dirty="0"/>
              <a:t>will be communicated by email (and also via a member of SLT, if possible, circulating school asap)</a:t>
            </a:r>
          </a:p>
          <a:p>
            <a:pPr marL="0" indent="0">
              <a:buNone/>
            </a:pPr>
            <a:r>
              <a:rPr lang="en-GB" dirty="0"/>
              <a:t>AND;</a:t>
            </a:r>
          </a:p>
          <a:p>
            <a:r>
              <a:rPr lang="en-GB" b="1" dirty="0"/>
              <a:t>Listen: </a:t>
            </a:r>
            <a:r>
              <a:rPr lang="en-GB" dirty="0"/>
              <a:t>A pulsating intermittent alarm will sound signifying an immediate threat to the school and may be an escalation of a partial lockdown. The aim of a full lockdown is for the school and its rooms to appear empty.   </a:t>
            </a:r>
          </a:p>
          <a:p>
            <a:r>
              <a:rPr lang="en-GB" b="1" dirty="0"/>
              <a:t>Immediate action  </a:t>
            </a:r>
            <a:endParaRPr lang="en-GB" dirty="0"/>
          </a:p>
          <a:p>
            <a:pPr marL="0" indent="0">
              <a:buNone/>
            </a:pPr>
            <a:r>
              <a:rPr lang="en-GB" dirty="0"/>
              <a:t>	</a:t>
            </a:r>
            <a:r>
              <a:rPr lang="x-none" dirty="0"/>
              <a:t>*</a:t>
            </a:r>
            <a:r>
              <a:rPr lang="en-GB" dirty="0"/>
              <a:t> All pupils/staff stay in their classroom or if outside you and any children in your care should move quickly to the nearest classroom.  </a:t>
            </a:r>
          </a:p>
          <a:p>
            <a:pPr marL="0" indent="0">
              <a:buNone/>
            </a:pPr>
            <a:r>
              <a:rPr lang="en-GB" dirty="0"/>
              <a:t>	</a:t>
            </a:r>
            <a:r>
              <a:rPr lang="x-none" dirty="0"/>
              <a:t>*</a:t>
            </a:r>
            <a:r>
              <a:rPr lang="en-GB" dirty="0"/>
              <a:t> Staff MUST block internal classroom doors using door wedges – a piece of furniture should be moved in front of the door, for example, if 	wedges are unavailable. Some doors can be locked from inside with a bolt or turning knob. </a:t>
            </a:r>
          </a:p>
          <a:p>
            <a:pPr marL="0" indent="0">
              <a:buNone/>
            </a:pPr>
            <a:r>
              <a:rPr lang="en-GB" dirty="0"/>
              <a:t>	</a:t>
            </a:r>
            <a:r>
              <a:rPr lang="x-none" dirty="0"/>
              <a:t>*</a:t>
            </a:r>
            <a:r>
              <a:rPr lang="en-GB" dirty="0"/>
              <a:t> If you are last person, please lock any external doors (if possible). </a:t>
            </a:r>
          </a:p>
          <a:p>
            <a:pPr marL="0" indent="0">
              <a:buNone/>
            </a:pPr>
            <a:r>
              <a:rPr lang="en-GB" dirty="0"/>
              <a:t>	</a:t>
            </a:r>
            <a:r>
              <a:rPr lang="x-none" dirty="0"/>
              <a:t>*</a:t>
            </a:r>
            <a:r>
              <a:rPr lang="en-GB" dirty="0"/>
              <a:t> Windows locked, blinds drawn, internal door windows covered (so an intruder cannot see in). </a:t>
            </a:r>
          </a:p>
          <a:p>
            <a:pPr marL="0" indent="0">
              <a:buNone/>
            </a:pPr>
            <a:r>
              <a:rPr lang="en-GB" dirty="0"/>
              <a:t>	</a:t>
            </a:r>
            <a:r>
              <a:rPr lang="x-none" dirty="0"/>
              <a:t>*</a:t>
            </a:r>
            <a:r>
              <a:rPr lang="en-GB" dirty="0"/>
              <a:t> Pupils/staff sit quietly out of sight and where possible in a location that would protect them from gunfire. Ideally they should congregate 	together close to an alternative exit, so that if necessary to evacuate this can be carried out quickly and quietly. They could sit underneath 	their desks if this is possible.</a:t>
            </a:r>
          </a:p>
          <a:p>
            <a:pPr marL="0" indent="0">
              <a:buNone/>
            </a:pPr>
            <a:r>
              <a:rPr lang="en-GB" dirty="0"/>
              <a:t>	</a:t>
            </a:r>
            <a:r>
              <a:rPr lang="x-none" dirty="0"/>
              <a:t>*</a:t>
            </a:r>
            <a:r>
              <a:rPr lang="en-GB" dirty="0"/>
              <a:t> Lights, smartboards and computer monitors turned off. </a:t>
            </a:r>
          </a:p>
          <a:p>
            <a:pPr marL="0" indent="0">
              <a:buNone/>
            </a:pPr>
            <a:r>
              <a:rPr lang="en-GB" dirty="0"/>
              <a:t>	</a:t>
            </a:r>
            <a:r>
              <a:rPr lang="x-none" dirty="0"/>
              <a:t>*</a:t>
            </a:r>
            <a:r>
              <a:rPr lang="en-GB" dirty="0"/>
              <a:t> Mobile phones turned off (or at the least turned onto silent so they cannot give away your position). </a:t>
            </a:r>
          </a:p>
          <a:p>
            <a:pPr marL="0" indent="0">
              <a:buNone/>
            </a:pPr>
            <a:r>
              <a:rPr lang="en-GB" dirty="0"/>
              <a:t>	</a:t>
            </a:r>
            <a:r>
              <a:rPr lang="x-none" dirty="0"/>
              <a:t>*</a:t>
            </a:r>
            <a:r>
              <a:rPr lang="en-GB" dirty="0"/>
              <a:t> A register to be taken of all pupils/staff in each classroom/office (recorded on paper). Once in full lockdown mode, staff should notify (by 	email) the office immediately of any pupils not accounted for and any additional pupils/staff in their classroom </a:t>
            </a:r>
            <a:r>
              <a:rPr lang="en-GB" b="1" dirty="0"/>
              <a:t>(if possible</a:t>
            </a:r>
            <a:r>
              <a:rPr lang="en-GB" dirty="0"/>
              <a:t>). </a:t>
            </a:r>
          </a:p>
          <a:p>
            <a:pPr marL="0" indent="0">
              <a:buNone/>
            </a:pPr>
            <a:r>
              <a:rPr lang="en-GB" dirty="0"/>
              <a:t>	</a:t>
            </a:r>
            <a:r>
              <a:rPr lang="x-none" dirty="0"/>
              <a:t>*</a:t>
            </a:r>
            <a:r>
              <a:rPr lang="en-GB" dirty="0"/>
              <a:t> Children need to remain quiet and calm (remind them of the acronym PAL - Pause; Adult; Listen).</a:t>
            </a:r>
          </a:p>
          <a:p>
            <a:pPr marL="0" indent="0">
              <a:buNone/>
            </a:pPr>
            <a:r>
              <a:rPr lang="en-GB" dirty="0"/>
              <a:t>	</a:t>
            </a:r>
            <a:r>
              <a:rPr lang="x-none" dirty="0"/>
              <a:t>*</a:t>
            </a:r>
            <a:r>
              <a:rPr lang="en-GB" dirty="0"/>
              <a:t> Staff should await further instructions. </a:t>
            </a:r>
          </a:p>
          <a:p>
            <a:pPr marL="0" indent="0">
              <a:buNone/>
            </a:pPr>
            <a:r>
              <a:rPr lang="en-GB" dirty="0"/>
              <a:t>A lockdown will remain in place until it has been lifted by a member of the school’s senior leadership team or by the emergency services. The official lockdown termination announcement to be used is ‘stop shelter’ (so that all staff know that it is authentic). </a:t>
            </a:r>
          </a:p>
          <a:p>
            <a:pPr marL="0" indent="0">
              <a:buNone/>
            </a:pPr>
            <a:r>
              <a:rPr lang="en-GB" dirty="0"/>
              <a:t>At any point during the lockdown, the fire alarm may sound which is a cue to evacuate the building (a fire alarm will always trump the lockdown) but be cautious and vigilant before exiting.  </a:t>
            </a:r>
          </a:p>
          <a:p>
            <a:endParaRPr lang="en-GB" dirty="0"/>
          </a:p>
          <a:p>
            <a:endParaRPr lang="en-GB" dirty="0"/>
          </a:p>
        </p:txBody>
      </p:sp>
    </p:spTree>
    <p:extLst>
      <p:ext uri="{BB962C8B-B14F-4D97-AF65-F5344CB8AC3E}">
        <p14:creationId xmlns:p14="http://schemas.microsoft.com/office/powerpoint/2010/main" val="146345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e8e42b2-a0c8-4a4b-b0e4-153721fe2f8f">
      <Terms xmlns="http://schemas.microsoft.com/office/infopath/2007/PartnerControls"/>
    </lcf76f155ced4ddcb4097134ff3c332f>
    <TaxCatchAll xmlns="0d566573-0b88-43c5-9f32-21becdd39fe7"/>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9DD152A3316BC4DB772CA33BCF03868" ma:contentTypeVersion="16" ma:contentTypeDescription="Create a new document." ma:contentTypeScope="" ma:versionID="6ae4f676fd28326361314b2fe8461a43">
  <xsd:schema xmlns:xsd="http://www.w3.org/2001/XMLSchema" xmlns:xs="http://www.w3.org/2001/XMLSchema" xmlns:p="http://schemas.microsoft.com/office/2006/metadata/properties" xmlns:ns2="9e8e42b2-a0c8-4a4b-b0e4-153721fe2f8f" xmlns:ns3="0d566573-0b88-43c5-9f32-21becdd39fe7" targetNamespace="http://schemas.microsoft.com/office/2006/metadata/properties" ma:root="true" ma:fieldsID="648e04721a3ba1f9027b29244ad43436" ns2:_="" ns3:_="">
    <xsd:import namespace="9e8e42b2-a0c8-4a4b-b0e4-153721fe2f8f"/>
    <xsd:import namespace="0d566573-0b88-43c5-9f32-21becdd39fe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8e42b2-a0c8-4a4b-b0e4-153721fe2f8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ff99910c-eecd-4452-9142-2f98b418bf3f"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d566573-0b88-43c5-9f32-21becdd39fe7"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134a34f2-caa8-4ed2-888c-9eb95e114116}" ma:internalName="TaxCatchAll" ma:showField="CatchAllData" ma:web="0d566573-0b88-43c5-9f32-21becdd39fe7">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57D03E-7833-48CF-8DA3-659680395D92}">
  <ds:schemaRefs>
    <ds:schemaRef ds:uri="http://schemas.microsoft.com/office/2006/documentManagement/types"/>
    <ds:schemaRef ds:uri="http://purl.org/dc/dcmitype/"/>
    <ds:schemaRef ds:uri="http://www.w3.org/XML/1998/namespace"/>
    <ds:schemaRef ds:uri="http://purl.org/dc/terms/"/>
    <ds:schemaRef ds:uri="9e8e42b2-a0c8-4a4b-b0e4-153721fe2f8f"/>
    <ds:schemaRef ds:uri="http://purl.org/dc/elements/1.1/"/>
    <ds:schemaRef ds:uri="http://schemas.microsoft.com/office/infopath/2007/PartnerControls"/>
    <ds:schemaRef ds:uri="http://schemas.microsoft.com/office/2006/metadata/properties"/>
    <ds:schemaRef ds:uri="http://schemas.openxmlformats.org/package/2006/metadata/core-properties"/>
    <ds:schemaRef ds:uri="0d566573-0b88-43c5-9f32-21becdd39fe7"/>
  </ds:schemaRefs>
</ds:datastoreItem>
</file>

<file path=customXml/itemProps2.xml><?xml version="1.0" encoding="utf-8"?>
<ds:datastoreItem xmlns:ds="http://schemas.openxmlformats.org/officeDocument/2006/customXml" ds:itemID="{6F530F3B-394A-4B60-9E2F-F55F3CF90AD4}">
  <ds:schemaRefs>
    <ds:schemaRef ds:uri="http://schemas.microsoft.com/sharepoint/v3/contenttype/forms"/>
  </ds:schemaRefs>
</ds:datastoreItem>
</file>

<file path=customXml/itemProps3.xml><?xml version="1.0" encoding="utf-8"?>
<ds:datastoreItem xmlns:ds="http://schemas.openxmlformats.org/officeDocument/2006/customXml" ds:itemID="{B1F8B274-0C98-4812-AB1E-5043B963C2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e8e42b2-a0c8-4a4b-b0e4-153721fe2f8f"/>
    <ds:schemaRef ds:uri="0d566573-0b88-43c5-9f32-21becdd39f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102</TotalTime>
  <Words>1094</Words>
  <Application>Microsoft Office PowerPoint</Application>
  <PresentationFormat>Widescreen</PresentationFormat>
  <Paragraphs>58</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Fire and Lockdown Procedures</vt:lpstr>
      <vt:lpstr>Thameside’s Fire Evacuation Procedure </vt:lpstr>
      <vt:lpstr>Thameside’s Lockdown Plan </vt:lpstr>
      <vt:lpstr>Thameside’s Lockdown Plan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Fire and Lockdown Procedures</dc:title>
  <dc:creator>SBM</dc:creator>
  <cp:lastModifiedBy>SBM</cp:lastModifiedBy>
  <cp:revision>5</cp:revision>
  <dcterms:created xsi:type="dcterms:W3CDTF">2026-06-08T07:50:15Z</dcterms:created>
  <dcterms:modified xsi:type="dcterms:W3CDTF">2026-07-23T15:11:05Z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0x01010039DD152A3316BC4DB772CA33BCF03868</vt:lpwstr>
  </property>
</Properties>
</file>