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ags/tag1.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903" r:id="rId4"/>
  </p:sldMasterIdLst>
  <p:notesMasterIdLst>
    <p:notesMasterId r:id="rId20"/>
  </p:notesMasterIdLst>
  <p:handoutMasterIdLst>
    <p:handoutMasterId r:id="rId21"/>
  </p:handoutMasterIdLst>
  <p:sldIdLst>
    <p:sldId id="256" r:id="rId5"/>
    <p:sldId id="331" r:id="rId6"/>
    <p:sldId id="329" r:id="rId7"/>
    <p:sldId id="352" r:id="rId8"/>
    <p:sldId id="336" r:id="rId9"/>
    <p:sldId id="353" r:id="rId10"/>
    <p:sldId id="340" r:id="rId11"/>
    <p:sldId id="354" r:id="rId12"/>
    <p:sldId id="355" r:id="rId13"/>
    <p:sldId id="344" r:id="rId14"/>
    <p:sldId id="341" r:id="rId15"/>
    <p:sldId id="342" r:id="rId16"/>
    <p:sldId id="356" r:id="rId17"/>
    <p:sldId id="350" r:id="rId18"/>
    <p:sldId id="327"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6BCB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40" autoAdjust="0"/>
    <p:restoredTop sz="94660"/>
  </p:normalViewPr>
  <p:slideViewPr>
    <p:cSldViewPr snapToGrid="0">
      <p:cViewPr varScale="1">
        <p:scale>
          <a:sx n="113" d="100"/>
          <a:sy n="113" d="100"/>
        </p:scale>
        <p:origin x="450" y="10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handoutMaster" Target="handoutMasters/handout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ssistant Head" userId="266e7f24-1c3c-4f19-b385-05c2e3946e43" providerId="ADAL" clId="{79C1857B-EBDF-474E-B286-A106DFEE10D7}"/>
    <pc:docChg chg="modSld">
      <pc:chgData name="Assistant Head" userId="266e7f24-1c3c-4f19-b385-05c2e3946e43" providerId="ADAL" clId="{79C1857B-EBDF-474E-B286-A106DFEE10D7}" dt="2025-07-23T11:28:22.504" v="3" actId="20577"/>
      <pc:docMkLst>
        <pc:docMk/>
      </pc:docMkLst>
      <pc:sldChg chg="modSp">
        <pc:chgData name="Assistant Head" userId="266e7f24-1c3c-4f19-b385-05c2e3946e43" providerId="ADAL" clId="{79C1857B-EBDF-474E-B286-A106DFEE10D7}" dt="2025-07-23T11:28:22.504" v="3" actId="20577"/>
        <pc:sldMkLst>
          <pc:docMk/>
          <pc:sldMk cId="2182634471" sldId="329"/>
        </pc:sldMkLst>
        <pc:graphicFrameChg chg="mod">
          <ac:chgData name="Assistant Head" userId="266e7f24-1c3c-4f19-b385-05c2e3946e43" providerId="ADAL" clId="{79C1857B-EBDF-474E-B286-A106DFEE10D7}" dt="2025-07-23T11:28:14.219" v="1" actId="20578"/>
          <ac:graphicFrameMkLst>
            <pc:docMk/>
            <pc:sldMk cId="2182634471" sldId="329"/>
            <ac:graphicFrameMk id="8" creationId="{BBDD3951-A8F5-4E05-8485-F1F42516B80C}"/>
          </ac:graphicFrameMkLst>
        </pc:graphicFrameChg>
        <pc:graphicFrameChg chg="mod modGraphic">
          <ac:chgData name="Assistant Head" userId="266e7f24-1c3c-4f19-b385-05c2e3946e43" providerId="ADAL" clId="{79C1857B-EBDF-474E-B286-A106DFEE10D7}" dt="2025-07-23T11:28:22.504" v="3" actId="20577"/>
          <ac:graphicFrameMkLst>
            <pc:docMk/>
            <pc:sldMk cId="2182634471" sldId="329"/>
            <ac:graphicFrameMk id="10" creationId="{0087A949-A7B0-4777-9B60-C590D3934A70}"/>
          </ac:graphicFrameMkLst>
        </pc:graphicFrameChg>
      </pc:sldChg>
      <pc:sldChg chg="modSp">
        <pc:chgData name="Assistant Head" userId="266e7f24-1c3c-4f19-b385-05c2e3946e43" providerId="ADAL" clId="{79C1857B-EBDF-474E-B286-A106DFEE10D7}" dt="2025-07-11T14:59:17.034" v="0"/>
        <pc:sldMkLst>
          <pc:docMk/>
          <pc:sldMk cId="414333264" sldId="336"/>
        </pc:sldMkLst>
        <pc:graphicFrameChg chg="mod">
          <ac:chgData name="Assistant Head" userId="266e7f24-1c3c-4f19-b385-05c2e3946e43" providerId="ADAL" clId="{79C1857B-EBDF-474E-B286-A106DFEE10D7}" dt="2025-07-11T14:59:17.034" v="0"/>
          <ac:graphicFrameMkLst>
            <pc:docMk/>
            <pc:sldMk cId="414333264" sldId="336"/>
            <ac:graphicFrameMk id="6" creationId="{E7E30B2B-C7E9-4423-9BB5-522FC89F362C}"/>
          </ac:graphicFrameMkLst>
        </pc:graphicFrame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E2A170C-557D-4DF0-AA7A-1503931089F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ECE9965B-A1DA-44C9-BB3C-8411FF7AAF99}"/>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5D159F25-A57D-4B68-8411-8AB58B9DBB03}" type="datetimeFigureOut">
              <a:rPr lang="en-GB" smtClean="0"/>
              <a:t>23/07/2025</a:t>
            </a:fld>
            <a:endParaRPr lang="en-GB"/>
          </a:p>
        </p:txBody>
      </p:sp>
      <p:sp>
        <p:nvSpPr>
          <p:cNvPr id="4" name="Footer Placeholder 3">
            <a:extLst>
              <a:ext uri="{FF2B5EF4-FFF2-40B4-BE49-F238E27FC236}">
                <a16:creationId xmlns:a16="http://schemas.microsoft.com/office/drawing/2014/main" id="{2EFC73FD-EEF1-4336-B8E0-DEEDDBC39A34}"/>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GB"/>
              <a:t>Thameside</a:t>
            </a:r>
          </a:p>
        </p:txBody>
      </p:sp>
      <p:sp>
        <p:nvSpPr>
          <p:cNvPr id="5" name="Slide Number Placeholder 4">
            <a:extLst>
              <a:ext uri="{FF2B5EF4-FFF2-40B4-BE49-F238E27FC236}">
                <a16:creationId xmlns:a16="http://schemas.microsoft.com/office/drawing/2014/main" id="{C702455C-553B-4D44-8A59-C109175FB611}"/>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1FFC8616-675F-4296-8B5B-BA25F8272920}" type="slidenum">
              <a:rPr lang="en-GB" smtClean="0"/>
              <a:t>‹#›</a:t>
            </a:fld>
            <a:endParaRPr lang="en-GB"/>
          </a:p>
        </p:txBody>
      </p:sp>
    </p:spTree>
    <p:extLst>
      <p:ext uri="{BB962C8B-B14F-4D97-AF65-F5344CB8AC3E}">
        <p14:creationId xmlns:p14="http://schemas.microsoft.com/office/powerpoint/2010/main" val="2943745277"/>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F3D771A-E371-489A-92AD-9FA5CE606239}" type="datetimeFigureOut">
              <a:rPr lang="en-GB" smtClean="0"/>
              <a:t>23/07/2025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GB"/>
              <a:t>Thameside</a:t>
            </a: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9DA931E-47B5-4EB2-A173-872AD280B57F}" type="slidenum">
              <a:rPr lang="en-GB" smtClean="0"/>
              <a:t>‹#›</a:t>
            </a:fld>
            <a:endParaRPr lang="en-GB"/>
          </a:p>
        </p:txBody>
      </p:sp>
    </p:spTree>
    <p:extLst>
      <p:ext uri="{BB962C8B-B14F-4D97-AF65-F5344CB8AC3E}">
        <p14:creationId xmlns:p14="http://schemas.microsoft.com/office/powerpoint/2010/main" val="252438282"/>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B832712-574E-412F-A95A-93ABFAF913E3}" type="datetime1">
              <a:rPr lang="en-GB" smtClean="0"/>
              <a:t>23/07/2025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C636CD-CC2F-4831-869B-BDDB0F48F333}" type="slidenum">
              <a:rPr lang="en-GB" smtClean="0"/>
              <a:t>‹#›</a:t>
            </a:fld>
            <a:endParaRPr lang="en-GB"/>
          </a:p>
        </p:txBody>
      </p:sp>
    </p:spTree>
    <p:extLst>
      <p:ext uri="{BB962C8B-B14F-4D97-AF65-F5344CB8AC3E}">
        <p14:creationId xmlns:p14="http://schemas.microsoft.com/office/powerpoint/2010/main" val="2976679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4A1BDAC-8EA7-4963-9211-A99DF6E7D2B5}" type="datetime1">
              <a:rPr lang="en-GB" smtClean="0"/>
              <a:t>23/07/2025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C636CD-CC2F-4831-869B-BDDB0F48F333}" type="slidenum">
              <a:rPr lang="en-GB" smtClean="0"/>
              <a:t>‹#›</a:t>
            </a:fld>
            <a:endParaRPr lang="en-GB"/>
          </a:p>
        </p:txBody>
      </p:sp>
    </p:spTree>
    <p:extLst>
      <p:ext uri="{BB962C8B-B14F-4D97-AF65-F5344CB8AC3E}">
        <p14:creationId xmlns:p14="http://schemas.microsoft.com/office/powerpoint/2010/main" val="3658567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98C56DA-E510-4329-8B49-1D30F83F2135}" type="datetime1">
              <a:rPr lang="en-GB" smtClean="0"/>
              <a:t>23/07/2025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2041162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FF74AA4-81C3-4B10-BAF5-0D86B6AD9E62}" type="datetime1">
              <a:rPr lang="en-GB" smtClean="0"/>
              <a:t>23/07/2025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smtClean="0"/>
              <a:t>‹#›</a:t>
            </a:fld>
            <a:endParaRPr lang="en-US" dirty="0"/>
          </a:p>
        </p:txBody>
      </p:sp>
    </p:spTree>
    <p:extLst>
      <p:ext uri="{BB962C8B-B14F-4D97-AF65-F5344CB8AC3E}">
        <p14:creationId xmlns:p14="http://schemas.microsoft.com/office/powerpoint/2010/main" val="6853837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2C68C64-F0AF-46FD-9FFA-425D061A41E6}" type="datetime1">
              <a:rPr lang="en-GB" smtClean="0"/>
              <a:t>23/07/2025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7191365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ACC3D9C-344C-4947-83F0-EA4227716783}" type="datetime1">
              <a:rPr lang="en-GB" smtClean="0"/>
              <a:t>23/07/2025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8833256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508B0A7-950A-4643-8078-E1AF84609CC1}" type="datetime1">
              <a:rPr lang="en-GB" smtClean="0"/>
              <a:t>23/07/2025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6728023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3021E4A-D07D-4085-859D-72F352C702E2}" type="datetime1">
              <a:rPr lang="en-GB" smtClean="0"/>
              <a:t>23/07/2025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smtClean="0"/>
              <a:t>‹#›</a:t>
            </a:fld>
            <a:endParaRPr lang="en-US" dirty="0"/>
          </a:p>
        </p:txBody>
      </p:sp>
    </p:spTree>
    <p:extLst>
      <p:ext uri="{BB962C8B-B14F-4D97-AF65-F5344CB8AC3E}">
        <p14:creationId xmlns:p14="http://schemas.microsoft.com/office/powerpoint/2010/main" val="21999620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
        <p:nvSpPr>
          <p:cNvPr id="5" name="Date Placeholder 4"/>
          <p:cNvSpPr>
            <a:spLocks noGrp="1"/>
          </p:cNvSpPr>
          <p:nvPr>
            <p:ph type="dt" sz="half" idx="10"/>
          </p:nvPr>
        </p:nvSpPr>
        <p:spPr/>
        <p:txBody>
          <a:bodyPr/>
          <a:lstStyle/>
          <a:p>
            <a:fld id="{ACF36BBA-39B4-4A79-8F94-CC54225EC2A1}" type="datetime1">
              <a:rPr lang="en-GB" smtClean="0"/>
              <a:t>23/07/2025</a:t>
            </a:fld>
            <a:endParaRPr lang="en-US" dirty="0"/>
          </a:p>
        </p:txBody>
      </p:sp>
    </p:spTree>
    <p:extLst>
      <p:ext uri="{BB962C8B-B14F-4D97-AF65-F5344CB8AC3E}">
        <p14:creationId xmlns:p14="http://schemas.microsoft.com/office/powerpoint/2010/main" val="18146987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2D6414E-B7E5-4D8A-AE26-C79B7883F201}" type="datetime1">
              <a:rPr lang="en-GB" smtClean="0"/>
              <a:t>23/07/2025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346840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6BCB092-1927-4D7E-8099-AAD127C8FF34}" type="datetime1">
              <a:rPr lang="en-GB" smtClean="0"/>
              <a:t>23/07/2025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5860890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A3E771F-A6E6-4ED3-AFBE-D75EB335E482}" type="datetime1">
              <a:rPr lang="en-GB" smtClean="0"/>
              <a:t>23/07/2025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82898624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D375033-060A-4EF9-A107-7DE5279AB5F7}" type="datetime1">
              <a:rPr lang="en-GB" smtClean="0"/>
              <a:t>23/07/2025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80330368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1308020-1479-4702-AF68-D59A931B9785}" type="datetime1">
              <a:rPr lang="en-GB" smtClean="0"/>
              <a:t>23/07/2025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0633461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29C8493-C0AE-416D-A1AD-BA70465A3A65}" type="datetime1">
              <a:rPr lang="en-GB" smtClean="0"/>
              <a:t>23/07/2025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smtClean="0"/>
              <a:t>‹#›</a:t>
            </a:fld>
            <a:endParaRPr lang="en-US" dirty="0"/>
          </a:p>
        </p:txBody>
      </p:sp>
    </p:spTree>
    <p:extLst>
      <p:ext uri="{BB962C8B-B14F-4D97-AF65-F5344CB8AC3E}">
        <p14:creationId xmlns:p14="http://schemas.microsoft.com/office/powerpoint/2010/main" val="288519141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D29A13C-9C9D-4A9E-B5DC-AAA825197529}" type="datetime1">
              <a:rPr lang="en-GB" smtClean="0"/>
              <a:t>23/07/2025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99291321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1_Title Slide">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93FDF4FA-EEBF-41F1-8E1C-79C196CF92D0}"/>
              </a:ext>
            </a:extLst>
          </p:cNvPr>
          <p:cNvSpPr>
            <a:spLocks noGrp="1"/>
          </p:cNvSpPr>
          <p:nvPr>
            <p:ph type="dt" sz="half" idx="10"/>
          </p:nvPr>
        </p:nvSpPr>
        <p:spPr>
          <a:xfrm>
            <a:off x="838200" y="6356350"/>
            <a:ext cx="2743200" cy="365125"/>
          </a:xfrm>
          <a:prstGeom prst="rect">
            <a:avLst/>
          </a:prstGeom>
        </p:spPr>
        <p:txBody>
          <a:bodyPr/>
          <a:lstStyle/>
          <a:p>
            <a:fld id="{6E693288-2327-4F05-B38A-F928BBE60F87}" type="datetime1">
              <a:rPr lang="en-GB" smtClean="0"/>
              <a:t>23/07/2025</a:t>
            </a:fld>
            <a:endParaRPr lang="en-GB"/>
          </a:p>
        </p:txBody>
      </p:sp>
      <p:sp>
        <p:nvSpPr>
          <p:cNvPr id="5" name="Footer Placeholder 4">
            <a:extLst>
              <a:ext uri="{FF2B5EF4-FFF2-40B4-BE49-F238E27FC236}">
                <a16:creationId xmlns:a16="http://schemas.microsoft.com/office/drawing/2014/main" id="{3C97F4C5-B25F-4C79-955E-7F6A059729D3}"/>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7BC0DF02-C0DF-443B-AC1D-C44D2FD8645A}"/>
              </a:ext>
            </a:extLst>
          </p:cNvPr>
          <p:cNvSpPr>
            <a:spLocks noGrp="1"/>
          </p:cNvSpPr>
          <p:nvPr>
            <p:ph type="sldNum" sz="quarter" idx="12"/>
          </p:nvPr>
        </p:nvSpPr>
        <p:spPr>
          <a:xfrm>
            <a:off x="8610600" y="6356350"/>
            <a:ext cx="2743200" cy="365125"/>
          </a:xfrm>
          <a:prstGeom prst="rect">
            <a:avLst/>
          </a:prstGeom>
        </p:spPr>
        <p:txBody>
          <a:bodyPr/>
          <a:lstStyle/>
          <a:p>
            <a:fld id="{FEC636CD-CC2F-4831-869B-BDDB0F48F333}" type="slidenum">
              <a:rPr lang="en-GB" smtClean="0"/>
              <a:t>‹#›</a:t>
            </a:fld>
            <a:endParaRPr lang="en-GB"/>
          </a:p>
        </p:txBody>
      </p:sp>
      <p:sp>
        <p:nvSpPr>
          <p:cNvPr id="7" name="Title 1">
            <a:extLst>
              <a:ext uri="{FF2B5EF4-FFF2-40B4-BE49-F238E27FC236}">
                <a16:creationId xmlns:a16="http://schemas.microsoft.com/office/drawing/2014/main" id="{2A56ADDB-7637-4464-ABB0-F9B27E163A1A}"/>
              </a:ext>
            </a:extLst>
          </p:cNvPr>
          <p:cNvSpPr>
            <a:spLocks noGrp="1"/>
          </p:cNvSpPr>
          <p:nvPr>
            <p:ph type="title"/>
          </p:nvPr>
        </p:nvSpPr>
        <p:spPr>
          <a:xfrm>
            <a:off x="414067" y="428625"/>
            <a:ext cx="11335109" cy="1095375"/>
          </a:xfrm>
          <a:prstGeom prst="rect">
            <a:avLst/>
          </a:prstGeom>
        </p:spPr>
        <p:txBody>
          <a:bodyPr anchor="ctr"/>
          <a:lstStyle>
            <a:lvl1pPr algn="ctr">
              <a:defRPr sz="4000" b="1"/>
            </a:lvl1pPr>
          </a:lstStyle>
          <a:p>
            <a:r>
              <a:rPr lang="en-US" dirty="0"/>
              <a:t>Click to edit Master title style</a:t>
            </a:r>
            <a:endParaRPr lang="en-GB" dirty="0"/>
          </a:p>
        </p:txBody>
      </p:sp>
      <p:sp>
        <p:nvSpPr>
          <p:cNvPr id="8" name="Content Placeholder 2">
            <a:extLst>
              <a:ext uri="{FF2B5EF4-FFF2-40B4-BE49-F238E27FC236}">
                <a16:creationId xmlns:a16="http://schemas.microsoft.com/office/drawing/2014/main" id="{B6DB8DE4-FDB5-4B14-9AC1-5B25C03D5B90}"/>
              </a:ext>
            </a:extLst>
          </p:cNvPr>
          <p:cNvSpPr>
            <a:spLocks noGrp="1"/>
          </p:cNvSpPr>
          <p:nvPr>
            <p:ph idx="1"/>
          </p:nvPr>
        </p:nvSpPr>
        <p:spPr>
          <a:xfrm>
            <a:off x="414067" y="1791120"/>
            <a:ext cx="11335109" cy="4103874"/>
          </a:xfrm>
          <a:prstGeom prst="rect">
            <a:avLst/>
          </a:prstGeom>
        </p:spPr>
        <p:txBody>
          <a:bodyPr/>
          <a:lstStyle>
            <a:lvl1pPr>
              <a:lnSpc>
                <a:spcPct val="100000"/>
              </a:lnSpc>
              <a:spcBef>
                <a:spcPts val="100"/>
              </a:spcBef>
              <a:spcAft>
                <a:spcPts val="100"/>
              </a:spcAft>
              <a:defRPr sz="2800"/>
            </a:lvl1pPr>
            <a:lvl2pPr>
              <a:lnSpc>
                <a:spcPct val="100000"/>
              </a:lnSpc>
              <a:spcBef>
                <a:spcPts val="100"/>
              </a:spcBef>
              <a:spcAft>
                <a:spcPts val="100"/>
              </a:spcAft>
              <a:defRPr sz="2800"/>
            </a:lvl2pPr>
            <a:lvl3pPr>
              <a:lnSpc>
                <a:spcPct val="100000"/>
              </a:lnSpc>
              <a:spcBef>
                <a:spcPts val="100"/>
              </a:spcBef>
              <a:spcAft>
                <a:spcPts val="100"/>
              </a:spcAft>
              <a:defRPr sz="2800"/>
            </a:lvl3pPr>
            <a:lvl4pPr>
              <a:lnSpc>
                <a:spcPct val="100000"/>
              </a:lnSpc>
              <a:spcBef>
                <a:spcPts val="100"/>
              </a:spcBef>
              <a:spcAft>
                <a:spcPts val="100"/>
              </a:spcAft>
              <a:defRPr sz="2800"/>
            </a:lvl4pPr>
            <a:lvl5pPr>
              <a:lnSpc>
                <a:spcPct val="100000"/>
              </a:lnSpc>
              <a:spcBef>
                <a:spcPts val="100"/>
              </a:spcBef>
              <a:spcAft>
                <a:spcPts val="100"/>
              </a:spcAft>
              <a:defRPr sz="28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13485234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2.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microsoft.com/office/2007/relationships/hdphoto" Target="../media/hdphoto1.wdp"/><Relationship Id="rId10" Type="http://schemas.openxmlformats.org/officeDocument/2006/relationships/slideLayout" Target="../slideLayouts/slideLayout10.xml"/><Relationship Id="rId19" Type="http://schemas.openxmlformats.org/officeDocument/2006/relationships/tags" Target="../tags/tag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srcRect/>
          <a:tile tx="0" ty="0" sx="100000" sy="100000" flip="none" algn="tl"/>
        </a:blipFill>
        <a:effectLst/>
      </p:bgPr>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380E062F-30F0-4E1D-B8A7-E016985D883C}" type="datetime1">
              <a:rPr lang="en-GB" smtClean="0"/>
              <a:t>23/07/2025</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smtClean="0"/>
              <a:pPr/>
              <a:t>‹#›</a:t>
            </a:fld>
            <a:endParaRPr lang="en-US" dirty="0"/>
          </a:p>
        </p:txBody>
      </p:sp>
      <p:sp>
        <p:nvSpPr>
          <p:cNvPr id="18" name="Subtitle 2">
            <a:extLst>
              <a:ext uri="{FF2B5EF4-FFF2-40B4-BE49-F238E27FC236}">
                <a16:creationId xmlns:a16="http://schemas.microsoft.com/office/drawing/2014/main" id="{265747F5-1966-4478-BBC7-6826E98C537E}"/>
              </a:ext>
            </a:extLst>
          </p:cNvPr>
          <p:cNvSpPr txBox="1">
            <a:spLocks/>
          </p:cNvSpPr>
          <p:nvPr userDrawn="1">
            <p:custDataLst>
              <p:tags r:id="rId19"/>
            </p:custDataLst>
          </p:nvPr>
        </p:nvSpPr>
        <p:spPr>
          <a:xfrm>
            <a:off x="0" y="6015553"/>
            <a:ext cx="12191999" cy="842447"/>
          </a:xfrm>
          <a:prstGeom prst="rect">
            <a:avLst/>
          </a:prstGeom>
          <a:solidFill>
            <a:schemeClr val="accent4"/>
          </a:solidFill>
        </p:spPr>
        <p:style>
          <a:lnRef idx="1">
            <a:schemeClr val="accent4"/>
          </a:lnRef>
          <a:fillRef idx="3">
            <a:schemeClr val="accent4"/>
          </a:fillRef>
          <a:effectRef idx="2">
            <a:schemeClr val="accent4"/>
          </a:effectRef>
          <a:fontRef idx="minor">
            <a:schemeClr val="lt1"/>
          </a:fontRef>
        </p:style>
        <p:txBody>
          <a:bodyPr vert="horz" lIns="91440" tIns="14400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000" kern="1200" baseline="0">
                <a:solidFill>
                  <a:schemeClr val="tx1"/>
                </a:solidFill>
                <a:latin typeface="Lucida Handwriting" panose="03010101010101010101" pitchFamily="66"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endParaRPr lang="en-GB" sz="1200" dirty="0">
              <a:latin typeface="Bahnschrift SemiLight" panose="020B0502040204020203" pitchFamily="34" charset="0"/>
            </a:endParaRPr>
          </a:p>
        </p:txBody>
      </p:sp>
      <p:pic>
        <p:nvPicPr>
          <p:cNvPr id="29" name="Picture 4" descr="Image result for ofsted good provider logo">
            <a:extLst>
              <a:ext uri="{FF2B5EF4-FFF2-40B4-BE49-F238E27FC236}">
                <a16:creationId xmlns:a16="http://schemas.microsoft.com/office/drawing/2014/main" id="{7059E734-A864-46AE-B0C1-A60E44AED7DF}"/>
              </a:ext>
            </a:extLst>
          </p:cNvPr>
          <p:cNvPicPr>
            <a:picLocks noChangeAspect="1" noChangeArrowheads="1"/>
          </p:cNvPicPr>
          <p:nvPr userDrawn="1"/>
        </p:nvPicPr>
        <p:blipFill>
          <a:blip r:embed="rId21" cstate="print">
            <a:extLst>
              <a:ext uri="{28A0092B-C50C-407E-A947-70E740481C1C}">
                <a14:useLocalDpi xmlns:a14="http://schemas.microsoft.com/office/drawing/2010/main" val="0"/>
              </a:ext>
            </a:extLst>
          </a:blip>
          <a:srcRect/>
          <a:stretch>
            <a:fillRect/>
          </a:stretch>
        </p:blipFill>
        <p:spPr bwMode="auto">
          <a:xfrm>
            <a:off x="11383240" y="6089113"/>
            <a:ext cx="695325" cy="695325"/>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29">
            <a:extLst>
              <a:ext uri="{FF2B5EF4-FFF2-40B4-BE49-F238E27FC236}">
                <a16:creationId xmlns:a16="http://schemas.microsoft.com/office/drawing/2014/main" id="{8DB51014-869E-4691-BB09-ED05B09604E0}"/>
              </a:ext>
            </a:extLst>
          </p:cNvPr>
          <p:cNvPicPr>
            <a:picLocks noChangeAspect="1"/>
          </p:cNvPicPr>
          <p:nvPr userDrawn="1"/>
        </p:nvPicPr>
        <p:blipFill>
          <a:blip r:embed="rId22" cstate="print">
            <a:extLst>
              <a:ext uri="{BEBA8EAE-BF5A-486C-A8C5-ECC9F3942E4B}">
                <a14:imgProps xmlns:a14="http://schemas.microsoft.com/office/drawing/2010/main">
                  <a14:imgLayer r:embed="rId23">
                    <a14:imgEffect>
                      <a14:backgroundRemoval t="10000" b="90000" l="10000" r="90000">
                        <a14:foregroundMark x1="15068" y1="12346" x2="15068" y2="50617"/>
                        <a14:foregroundMark x1="15068" y1="50617" x2="37900" y2="82305"/>
                        <a14:foregroundMark x1="37900" y1="82305" x2="78995" y2="74897"/>
                        <a14:foregroundMark x1="78995" y1="74897" x2="84475" y2="37037"/>
                        <a14:foregroundMark x1="84475" y1="37037" x2="50685" y2="13580"/>
                        <a14:foregroundMark x1="50685" y1="13580" x2="38356" y2="63374"/>
                        <a14:foregroundMark x1="38356" y1="63374" x2="65753" y2="34156"/>
                        <a14:foregroundMark x1="65753" y1="34156" x2="77626" y2="72428"/>
                        <a14:foregroundMark x1="77626" y1="72428" x2="35616" y2="74486"/>
                        <a14:foregroundMark x1="35616" y1="74486" x2="22374" y2="36214"/>
                        <a14:foregroundMark x1="22374" y1="36214" x2="65753" y2="16461"/>
                        <a14:foregroundMark x1="65753" y1="16461" x2="23288" y2="19753"/>
                        <a14:foregroundMark x1="23288" y1="19753" x2="60274" y2="39095"/>
                        <a14:foregroundMark x1="60274" y1="39095" x2="21918" y2="59671"/>
                        <a14:foregroundMark x1="21918" y1="59671" x2="73516" y2="54321"/>
                        <a14:foregroundMark x1="73516" y1="54321" x2="31050" y2="47325"/>
                        <a14:foregroundMark x1="31050" y1="47325" x2="16438" y2="49794"/>
                        <a14:foregroundMark x1="35160" y1="32922" x2="37900" y2="40329"/>
                      </a14:backgroundRemoval>
                    </a14:imgEffect>
                  </a14:imgLayer>
                </a14:imgProps>
              </a:ext>
              <a:ext uri="{28A0092B-C50C-407E-A947-70E740481C1C}">
                <a14:useLocalDpi xmlns:a14="http://schemas.microsoft.com/office/drawing/2010/main" val="0"/>
              </a:ext>
            </a:extLst>
          </a:blip>
          <a:stretch>
            <a:fillRect/>
          </a:stretch>
        </p:blipFill>
        <p:spPr>
          <a:xfrm>
            <a:off x="10482000" y="6000178"/>
            <a:ext cx="787635" cy="873193"/>
          </a:xfrm>
          <a:prstGeom prst="rect">
            <a:avLst/>
          </a:prstGeom>
          <a:ln>
            <a:noFill/>
          </a:ln>
          <a:effectLst/>
        </p:spPr>
      </p:pic>
      <p:sp>
        <p:nvSpPr>
          <p:cNvPr id="31" name="Content Placeholder 2">
            <a:extLst>
              <a:ext uri="{FF2B5EF4-FFF2-40B4-BE49-F238E27FC236}">
                <a16:creationId xmlns:a16="http://schemas.microsoft.com/office/drawing/2014/main" id="{494DCF89-C0C9-4ACB-A1E9-7C880190D675}"/>
              </a:ext>
            </a:extLst>
          </p:cNvPr>
          <p:cNvSpPr txBox="1">
            <a:spLocks/>
          </p:cNvSpPr>
          <p:nvPr userDrawn="1"/>
        </p:nvSpPr>
        <p:spPr>
          <a:xfrm>
            <a:off x="399913" y="1781235"/>
            <a:ext cx="11373072" cy="4103874"/>
          </a:xfrm>
          <a:prstGeom prst="rect">
            <a:avLst/>
          </a:prstGeom>
          <a:solidFill>
            <a:schemeClr val="bg1"/>
          </a:solidFill>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20000"/>
              </a:lnSpc>
              <a:buFont typeface="Arial" panose="020B0604020202020204" pitchFamily="34" charset="0"/>
              <a:buNone/>
            </a:pPr>
            <a:endParaRPr lang="en-GB" dirty="0"/>
          </a:p>
        </p:txBody>
      </p:sp>
      <p:grpSp>
        <p:nvGrpSpPr>
          <p:cNvPr id="32" name="Group 31">
            <a:extLst>
              <a:ext uri="{FF2B5EF4-FFF2-40B4-BE49-F238E27FC236}">
                <a16:creationId xmlns:a16="http://schemas.microsoft.com/office/drawing/2014/main" id="{3AB8F439-3086-474B-BDF9-082A010B53F3}"/>
              </a:ext>
            </a:extLst>
          </p:cNvPr>
          <p:cNvGrpSpPr/>
          <p:nvPr userDrawn="1"/>
        </p:nvGrpSpPr>
        <p:grpSpPr>
          <a:xfrm>
            <a:off x="219913" y="237478"/>
            <a:ext cx="11752174" cy="1440000"/>
            <a:chOff x="439826" y="247650"/>
            <a:chExt cx="11752174" cy="1440000"/>
          </a:xfrm>
        </p:grpSpPr>
        <p:sp>
          <p:nvSpPr>
            <p:cNvPr id="33" name="Rectangle 32">
              <a:extLst>
                <a:ext uri="{FF2B5EF4-FFF2-40B4-BE49-F238E27FC236}">
                  <a16:creationId xmlns:a16="http://schemas.microsoft.com/office/drawing/2014/main" id="{A6DBF04A-B967-4C2E-B162-0837A1715866}"/>
                </a:ext>
              </a:extLst>
            </p:cNvPr>
            <p:cNvSpPr/>
            <p:nvPr/>
          </p:nvSpPr>
          <p:spPr>
            <a:xfrm>
              <a:off x="619826" y="435873"/>
              <a:ext cx="11373072" cy="1080000"/>
            </a:xfrm>
            <a:prstGeom prst="rect">
              <a:avLst/>
            </a:prstGeom>
            <a:solidFill>
              <a:schemeClr val="bg1">
                <a:alpha val="90000"/>
              </a:schemeClr>
            </a:solidFill>
            <a:ln>
              <a:solidFill>
                <a:schemeClr val="bg1">
                  <a:alpha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ts val="100"/>
                </a:spcBef>
                <a:spcAft>
                  <a:spcPts val="100"/>
                </a:spcAft>
              </a:pPr>
              <a:endParaRPr lang="en-GB" sz="4000" b="1" dirty="0">
                <a:solidFill>
                  <a:schemeClr val="tx1"/>
                </a:solidFill>
              </a:endParaRPr>
            </a:p>
          </p:txBody>
        </p:sp>
        <p:sp>
          <p:nvSpPr>
            <p:cNvPr id="34" name="Rectangle 33">
              <a:extLst>
                <a:ext uri="{FF2B5EF4-FFF2-40B4-BE49-F238E27FC236}">
                  <a16:creationId xmlns:a16="http://schemas.microsoft.com/office/drawing/2014/main" id="{BA6A1BFF-0C1B-49AD-973B-EFB175B21871}"/>
                </a:ext>
              </a:extLst>
            </p:cNvPr>
            <p:cNvSpPr/>
            <p:nvPr/>
          </p:nvSpPr>
          <p:spPr>
            <a:xfrm>
              <a:off x="439826" y="247650"/>
              <a:ext cx="11752174" cy="1440000"/>
            </a:xfrm>
            <a:prstGeom prst="rect">
              <a:avLst/>
            </a:prstGeom>
            <a:no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2063386172"/>
      </p:ext>
    </p:extLst>
  </p:cSld>
  <p:clrMap bg1="lt1" tx1="dk1" bg2="lt2" tx2="dk2" accent1="accent1" accent2="accent2" accent3="accent3" accent4="accent4" accent5="accent5" accent6="accent6" hlink="hlink" folHlink="folHlink"/>
  <p:sldLayoutIdLst>
    <p:sldLayoutId id="2147483904" r:id="rId1"/>
    <p:sldLayoutId id="2147483905" r:id="rId2"/>
    <p:sldLayoutId id="2147483906" r:id="rId3"/>
    <p:sldLayoutId id="2147483907" r:id="rId4"/>
    <p:sldLayoutId id="2147483908" r:id="rId5"/>
    <p:sldLayoutId id="2147483909" r:id="rId6"/>
    <p:sldLayoutId id="2147483910" r:id="rId7"/>
    <p:sldLayoutId id="2147483911" r:id="rId8"/>
    <p:sldLayoutId id="2147483912" r:id="rId9"/>
    <p:sldLayoutId id="2147483913" r:id="rId10"/>
    <p:sldLayoutId id="2147483914" r:id="rId11"/>
    <p:sldLayoutId id="2147483915" r:id="rId12"/>
    <p:sldLayoutId id="2147483916" r:id="rId13"/>
    <p:sldLayoutId id="2147483917" r:id="rId14"/>
    <p:sldLayoutId id="2147483918" r:id="rId15"/>
    <p:sldLayoutId id="2147483919" r:id="rId16"/>
    <p:sldLayoutId id="2147483649" r:id="rId17"/>
  </p:sldLayoutIdLst>
  <p:hf sldNum="0" hd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hyperlink" Target="https://www.thamesideprimary.co.uk/page/?title=Continuous+Provision+in+Year+1&amp;pid=332" TargetMode="Externa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s://www.thamesideprimary.co.uk/page/?title=Phonics&amp;pid=107" TargetMode="Externa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20.png"/></Relationships>
</file>

<file path=ppt/slides/_rels/slide11.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22.jpeg"/><Relationship Id="rId7" Type="http://schemas.openxmlformats.org/officeDocument/2006/relationships/image" Target="../media/image25.png"/><Relationship Id="rId2" Type="http://schemas.openxmlformats.org/officeDocument/2006/relationships/image" Target="../media/image21.png"/><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24.png"/><Relationship Id="rId10" Type="http://schemas.openxmlformats.org/officeDocument/2006/relationships/image" Target="../media/image28.png"/><Relationship Id="rId4" Type="http://schemas.openxmlformats.org/officeDocument/2006/relationships/image" Target="../media/image23.png"/><Relationship Id="rId9" Type="http://schemas.openxmlformats.org/officeDocument/2006/relationships/image" Target="../media/image27.jpeg"/></Relationships>
</file>

<file path=ppt/slides/_rels/slide12.xml.rels><?xml version="1.0" encoding="UTF-8" standalone="yes"?>
<Relationships xmlns="http://schemas.openxmlformats.org/package/2006/relationships"><Relationship Id="rId8" Type="http://schemas.openxmlformats.org/officeDocument/2006/relationships/image" Target="../media/image34.jpeg"/><Relationship Id="rId13" Type="http://schemas.openxmlformats.org/officeDocument/2006/relationships/image" Target="../media/image39.png"/><Relationship Id="rId3" Type="http://schemas.openxmlformats.org/officeDocument/2006/relationships/image" Target="../media/image29.jpeg"/><Relationship Id="rId7" Type="http://schemas.openxmlformats.org/officeDocument/2006/relationships/image" Target="../media/image33.jpeg"/><Relationship Id="rId12" Type="http://schemas.openxmlformats.org/officeDocument/2006/relationships/image" Target="../media/image38.png"/><Relationship Id="rId2" Type="http://schemas.openxmlformats.org/officeDocument/2006/relationships/hyperlink" Target="https://www.mandsyourschooluniform.com/m-s-uniform/uniform-by-school/berkshire-oxfordshire/thameside-primary-school/5637146902.c" TargetMode="External"/><Relationship Id="rId16" Type="http://schemas.openxmlformats.org/officeDocument/2006/relationships/image" Target="../media/image41.png"/><Relationship Id="rId1" Type="http://schemas.openxmlformats.org/officeDocument/2006/relationships/slideLayout" Target="../slideLayouts/slideLayout2.xml"/><Relationship Id="rId6" Type="http://schemas.openxmlformats.org/officeDocument/2006/relationships/image" Target="../media/image32.jpeg"/><Relationship Id="rId11" Type="http://schemas.openxmlformats.org/officeDocument/2006/relationships/image" Target="../media/image37.png"/><Relationship Id="rId5" Type="http://schemas.openxmlformats.org/officeDocument/2006/relationships/image" Target="../media/image31.jpeg"/><Relationship Id="rId15" Type="http://schemas.openxmlformats.org/officeDocument/2006/relationships/image" Target="../media/image40.png"/><Relationship Id="rId10" Type="http://schemas.openxmlformats.org/officeDocument/2006/relationships/image" Target="../media/image36.png"/><Relationship Id="rId4" Type="http://schemas.openxmlformats.org/officeDocument/2006/relationships/image" Target="../media/image30.jpeg"/><Relationship Id="rId9" Type="http://schemas.openxmlformats.org/officeDocument/2006/relationships/image" Target="../media/image35.jpeg"/><Relationship Id="rId1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CEB3F1EA-43DA-4677-A6CE-749B8B4C3D47}"/>
              </a:ext>
            </a:extLst>
          </p:cNvPr>
          <p:cNvGrpSpPr/>
          <p:nvPr/>
        </p:nvGrpSpPr>
        <p:grpSpPr>
          <a:xfrm>
            <a:off x="1056000" y="1624586"/>
            <a:ext cx="10080000" cy="2520000"/>
            <a:chOff x="793445" y="1679838"/>
            <a:chExt cx="10080000" cy="2520000"/>
          </a:xfrm>
        </p:grpSpPr>
        <p:sp>
          <p:nvSpPr>
            <p:cNvPr id="6" name="Rectangle 5">
              <a:extLst>
                <a:ext uri="{FF2B5EF4-FFF2-40B4-BE49-F238E27FC236}">
                  <a16:creationId xmlns:a16="http://schemas.microsoft.com/office/drawing/2014/main" id="{4CA5F372-326A-4A0B-A005-AB521A5B8B94}"/>
                </a:ext>
              </a:extLst>
            </p:cNvPr>
            <p:cNvSpPr/>
            <p:nvPr/>
          </p:nvSpPr>
          <p:spPr>
            <a:xfrm>
              <a:off x="793445" y="1679838"/>
              <a:ext cx="10080000" cy="2520000"/>
            </a:xfrm>
            <a:prstGeom prst="rect">
              <a:avLst/>
            </a:prstGeom>
            <a:noFill/>
            <a:ln w="76200">
              <a:solidFill>
                <a:schemeClr val="bg1">
                  <a:alpha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48364556-E9D1-46FC-8EB0-E148D8BEE49B}"/>
                </a:ext>
              </a:extLst>
            </p:cNvPr>
            <p:cNvSpPr txBox="1"/>
            <p:nvPr/>
          </p:nvSpPr>
          <p:spPr>
            <a:xfrm>
              <a:off x="988336" y="1970342"/>
              <a:ext cx="9690217" cy="1938992"/>
            </a:xfrm>
            <a:prstGeom prst="rect">
              <a:avLst/>
            </a:prstGeom>
            <a:solidFill>
              <a:schemeClr val="bg1">
                <a:alpha val="90000"/>
              </a:schemeClr>
            </a:solidFill>
            <a:ln>
              <a:solidFill>
                <a:schemeClr val="bg1">
                  <a:alpha val="90000"/>
                </a:schemeClr>
              </a:solidFill>
            </a:ln>
          </p:spPr>
          <p:txBody>
            <a:bodyPr wrap="square" rtlCol="0" anchor="ctr">
              <a:normAutofit/>
            </a:bodyPr>
            <a:lstStyle/>
            <a:p>
              <a:pPr algn="ctr"/>
              <a:r>
                <a:rPr lang="en-GB" sz="6000" b="1" dirty="0"/>
                <a:t>Welcome to </a:t>
              </a:r>
              <a:r>
                <a:rPr lang="en-GB" sz="6000" b="1" dirty="0">
                  <a:solidFill>
                    <a:srgbClr val="FFFF00"/>
                  </a:solidFill>
                </a:rPr>
                <a:t>Year 1</a:t>
              </a:r>
            </a:p>
          </p:txBody>
        </p:sp>
      </p:grpSp>
    </p:spTree>
    <p:extLst>
      <p:ext uri="{BB962C8B-B14F-4D97-AF65-F5344CB8AC3E}">
        <p14:creationId xmlns:p14="http://schemas.microsoft.com/office/powerpoint/2010/main" val="4149442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F0950E-DE0C-48FF-AEAB-0E260C974985}"/>
              </a:ext>
            </a:extLst>
          </p:cNvPr>
          <p:cNvSpPr>
            <a:spLocks noGrp="1"/>
          </p:cNvSpPr>
          <p:nvPr>
            <p:ph type="title"/>
          </p:nvPr>
        </p:nvSpPr>
        <p:spPr>
          <a:xfrm>
            <a:off x="677334" y="609600"/>
            <a:ext cx="9488070" cy="1320800"/>
          </a:xfrm>
        </p:spPr>
        <p:txBody>
          <a:bodyPr>
            <a:normAutofit/>
          </a:bodyPr>
          <a:lstStyle/>
          <a:p>
            <a:pPr algn="ctr"/>
            <a:r>
              <a:rPr lang="en-GB" sz="4000" b="1" dirty="0">
                <a:solidFill>
                  <a:srgbClr val="FFFF00"/>
                </a:solidFill>
              </a:rPr>
              <a:t>Welcome to Year 1 at Thameside Primary School</a:t>
            </a:r>
            <a:endParaRPr lang="en-GB" dirty="0">
              <a:solidFill>
                <a:srgbClr val="FFFF00"/>
              </a:solidFill>
            </a:endParaRPr>
          </a:p>
        </p:txBody>
      </p:sp>
      <p:sp>
        <p:nvSpPr>
          <p:cNvPr id="3" name="Content Placeholder 2">
            <a:extLst>
              <a:ext uri="{FF2B5EF4-FFF2-40B4-BE49-F238E27FC236}">
                <a16:creationId xmlns:a16="http://schemas.microsoft.com/office/drawing/2014/main" id="{A0648E0D-EA5C-41F8-BE92-6A18A3C5654C}"/>
              </a:ext>
            </a:extLst>
          </p:cNvPr>
          <p:cNvSpPr>
            <a:spLocks noGrp="1"/>
          </p:cNvSpPr>
          <p:nvPr>
            <p:ph idx="1"/>
          </p:nvPr>
        </p:nvSpPr>
        <p:spPr>
          <a:xfrm>
            <a:off x="452065" y="2350413"/>
            <a:ext cx="5681933" cy="4103874"/>
          </a:xfrm>
        </p:spPr>
        <p:txBody>
          <a:bodyPr/>
          <a:lstStyle/>
          <a:p>
            <a:r>
              <a:rPr lang="en-GB" dirty="0"/>
              <a:t>We would like to welcome you to Year One at Thameside Primary School. We are ready to help you and your child embark upon the next part of their learning journey.</a:t>
            </a:r>
          </a:p>
          <a:p>
            <a:r>
              <a:rPr lang="en-GB" dirty="0"/>
              <a:t>At Thameside, we aim to ensure that everyday is full of purposeful learning driven by an exciting and creative curriculum.</a:t>
            </a:r>
          </a:p>
          <a:p>
            <a:endParaRPr lang="en-GB" dirty="0"/>
          </a:p>
        </p:txBody>
      </p:sp>
      <p:pic>
        <p:nvPicPr>
          <p:cNvPr id="4" name="Picture 3">
            <a:extLst>
              <a:ext uri="{FF2B5EF4-FFF2-40B4-BE49-F238E27FC236}">
                <a16:creationId xmlns:a16="http://schemas.microsoft.com/office/drawing/2014/main" id="{1CFA6438-2A47-4052-9421-4340A4EDC4E4}"/>
              </a:ext>
            </a:extLst>
          </p:cNvPr>
          <p:cNvPicPr>
            <a:picLocks noChangeAspect="1"/>
          </p:cNvPicPr>
          <p:nvPr/>
        </p:nvPicPr>
        <p:blipFill>
          <a:blip r:embed="rId2"/>
          <a:stretch>
            <a:fillRect/>
          </a:stretch>
        </p:blipFill>
        <p:spPr>
          <a:xfrm>
            <a:off x="10351363" y="6080183"/>
            <a:ext cx="847473" cy="777818"/>
          </a:xfrm>
          <a:prstGeom prst="rect">
            <a:avLst/>
          </a:prstGeom>
        </p:spPr>
      </p:pic>
      <p:pic>
        <p:nvPicPr>
          <p:cNvPr id="6" name="Picture 5"/>
          <p:cNvPicPr>
            <a:picLocks noChangeAspect="1"/>
          </p:cNvPicPr>
          <p:nvPr/>
        </p:nvPicPr>
        <p:blipFill>
          <a:blip r:embed="rId3"/>
          <a:stretch>
            <a:fillRect/>
          </a:stretch>
        </p:blipFill>
        <p:spPr>
          <a:xfrm>
            <a:off x="7476691" y="2122114"/>
            <a:ext cx="2315701" cy="3469944"/>
          </a:xfrm>
          <a:prstGeom prst="rect">
            <a:avLst/>
          </a:prstGeom>
        </p:spPr>
      </p:pic>
    </p:spTree>
    <p:extLst>
      <p:ext uri="{BB962C8B-B14F-4D97-AF65-F5344CB8AC3E}">
        <p14:creationId xmlns:p14="http://schemas.microsoft.com/office/powerpoint/2010/main" val="34552356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D93E83-4137-4C5A-98B5-A598283BD505}"/>
              </a:ext>
            </a:extLst>
          </p:cNvPr>
          <p:cNvSpPr>
            <a:spLocks noGrp="1"/>
          </p:cNvSpPr>
          <p:nvPr>
            <p:ph type="title"/>
          </p:nvPr>
        </p:nvSpPr>
        <p:spPr>
          <a:xfrm>
            <a:off x="541147" y="490650"/>
            <a:ext cx="8596668" cy="1320800"/>
          </a:xfrm>
        </p:spPr>
        <p:txBody>
          <a:bodyPr/>
          <a:lstStyle/>
          <a:p>
            <a:r>
              <a:rPr lang="en-GB" dirty="0">
                <a:solidFill>
                  <a:srgbClr val="FFFF00"/>
                </a:solidFill>
              </a:rPr>
              <a:t>Teachers in Year 1 </a:t>
            </a:r>
          </a:p>
        </p:txBody>
      </p:sp>
      <p:sp>
        <p:nvSpPr>
          <p:cNvPr id="5" name="Footer Placeholder 4">
            <a:extLst>
              <a:ext uri="{FF2B5EF4-FFF2-40B4-BE49-F238E27FC236}">
                <a16:creationId xmlns:a16="http://schemas.microsoft.com/office/drawing/2014/main" id="{A23DE1B1-6A93-4EC4-BF10-6C752FCC5C8E}"/>
              </a:ext>
            </a:extLst>
          </p:cNvPr>
          <p:cNvSpPr>
            <a:spLocks noGrp="1"/>
          </p:cNvSpPr>
          <p:nvPr>
            <p:ph type="ftr" sz="quarter" idx="11"/>
          </p:nvPr>
        </p:nvSpPr>
        <p:spPr/>
        <p:txBody>
          <a:bodyPr/>
          <a:lstStyle/>
          <a:p>
            <a:endParaRPr lang="en-GB"/>
          </a:p>
        </p:txBody>
      </p:sp>
      <p:graphicFrame>
        <p:nvGraphicFramePr>
          <p:cNvPr id="8" name="Table 4">
            <a:extLst>
              <a:ext uri="{FF2B5EF4-FFF2-40B4-BE49-F238E27FC236}">
                <a16:creationId xmlns:a16="http://schemas.microsoft.com/office/drawing/2014/main" id="{BBDD3951-A8F5-4E05-8485-F1F42516B80C}"/>
              </a:ext>
            </a:extLst>
          </p:cNvPr>
          <p:cNvGraphicFramePr>
            <a:graphicFrameLocks/>
          </p:cNvGraphicFramePr>
          <p:nvPr>
            <p:extLst>
              <p:ext uri="{D42A27DB-BD31-4B8C-83A1-F6EECF244321}">
                <p14:modId xmlns:p14="http://schemas.microsoft.com/office/powerpoint/2010/main" val="646664309"/>
              </p:ext>
            </p:extLst>
          </p:nvPr>
        </p:nvGraphicFramePr>
        <p:xfrm>
          <a:off x="5960277" y="1811450"/>
          <a:ext cx="2604426" cy="3887258"/>
        </p:xfrm>
        <a:graphic>
          <a:graphicData uri="http://schemas.openxmlformats.org/drawingml/2006/table">
            <a:tbl>
              <a:tblPr firstRow="1" bandRow="1">
                <a:tableStyleId>{2D5ABB26-0587-4C30-8999-92F81FD0307C}</a:tableStyleId>
              </a:tblPr>
              <a:tblGrid>
                <a:gridCol w="2604426">
                  <a:extLst>
                    <a:ext uri="{9D8B030D-6E8A-4147-A177-3AD203B41FA5}">
                      <a16:colId xmlns:a16="http://schemas.microsoft.com/office/drawing/2014/main" val="1065614305"/>
                    </a:ext>
                  </a:extLst>
                </a:gridCol>
              </a:tblGrid>
              <a:tr h="599896">
                <a:tc>
                  <a:txBody>
                    <a:bodyPr/>
                    <a:lstStyle/>
                    <a:p>
                      <a:pPr algn="ctr"/>
                      <a:r>
                        <a:rPr lang="en-GB" dirty="0"/>
                        <a:t>Eagle Class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79276243"/>
                  </a:ext>
                </a:extLst>
              </a:tr>
              <a:tr h="2315362">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56508219"/>
                  </a:ext>
                </a:extLst>
              </a:tr>
              <a:tr h="972000">
                <a:tc>
                  <a:txBody>
                    <a:bodyPr/>
                    <a:lstStyle/>
                    <a:p>
                      <a:pPr algn="ctr"/>
                      <a:r>
                        <a:rPr lang="en-GB" dirty="0"/>
                        <a:t>Mrs Bickerton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06425385"/>
                  </a:ext>
                </a:extLst>
              </a:tr>
            </a:tbl>
          </a:graphicData>
        </a:graphic>
      </p:graphicFrame>
      <p:graphicFrame>
        <p:nvGraphicFramePr>
          <p:cNvPr id="10" name="Table 4">
            <a:extLst>
              <a:ext uri="{FF2B5EF4-FFF2-40B4-BE49-F238E27FC236}">
                <a16:creationId xmlns:a16="http://schemas.microsoft.com/office/drawing/2014/main" id="{0087A949-A7B0-4777-9B60-C590D3934A70}"/>
              </a:ext>
            </a:extLst>
          </p:cNvPr>
          <p:cNvGraphicFramePr>
            <a:graphicFrameLocks/>
          </p:cNvGraphicFramePr>
          <p:nvPr>
            <p:extLst>
              <p:ext uri="{D42A27DB-BD31-4B8C-83A1-F6EECF244321}">
                <p14:modId xmlns:p14="http://schemas.microsoft.com/office/powerpoint/2010/main" val="685211935"/>
              </p:ext>
            </p:extLst>
          </p:nvPr>
        </p:nvGraphicFramePr>
        <p:xfrm>
          <a:off x="3334191" y="1813348"/>
          <a:ext cx="2626086" cy="3888000"/>
        </p:xfrm>
        <a:graphic>
          <a:graphicData uri="http://schemas.openxmlformats.org/drawingml/2006/table">
            <a:tbl>
              <a:tblPr firstRow="1" bandRow="1">
                <a:tableStyleId>{2D5ABB26-0587-4C30-8999-92F81FD0307C}</a:tableStyleId>
              </a:tblPr>
              <a:tblGrid>
                <a:gridCol w="2626086">
                  <a:extLst>
                    <a:ext uri="{9D8B030D-6E8A-4147-A177-3AD203B41FA5}">
                      <a16:colId xmlns:a16="http://schemas.microsoft.com/office/drawing/2014/main" val="1065614305"/>
                    </a:ext>
                  </a:extLst>
                </a:gridCol>
              </a:tblGrid>
              <a:tr h="600638">
                <a:tc>
                  <a:txBody>
                    <a:bodyPr/>
                    <a:lstStyle/>
                    <a:p>
                      <a:pPr algn="ctr"/>
                      <a:r>
                        <a:rPr lang="en-GB"/>
                        <a:t>Hawks Class</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79276243"/>
                  </a:ext>
                </a:extLst>
              </a:tr>
              <a:tr h="2315362">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557483536"/>
                  </a:ext>
                </a:extLst>
              </a:tr>
              <a:tr h="972000">
                <a:tc>
                  <a:txBody>
                    <a:bodyPr/>
                    <a:lstStyle/>
                    <a:p>
                      <a:pPr algn="ctr"/>
                      <a:r>
                        <a:rPr lang="en-GB" dirty="0"/>
                        <a:t>Miss Padley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06425385"/>
                  </a:ext>
                </a:extLst>
              </a:tr>
            </a:tbl>
          </a:graphicData>
        </a:graphic>
      </p:graphicFrame>
      <p:pic>
        <p:nvPicPr>
          <p:cNvPr id="9" name="Picture 8">
            <a:extLst>
              <a:ext uri="{FF2B5EF4-FFF2-40B4-BE49-F238E27FC236}">
                <a16:creationId xmlns:a16="http://schemas.microsoft.com/office/drawing/2014/main" id="{892CFC60-0D69-4395-8502-9AAB4B50F4FC}"/>
              </a:ext>
            </a:extLst>
          </p:cNvPr>
          <p:cNvPicPr>
            <a:picLocks noChangeAspect="1"/>
          </p:cNvPicPr>
          <p:nvPr/>
        </p:nvPicPr>
        <p:blipFill>
          <a:blip r:embed="rId2"/>
          <a:stretch>
            <a:fillRect/>
          </a:stretch>
        </p:blipFill>
        <p:spPr>
          <a:xfrm>
            <a:off x="10457895" y="6041362"/>
            <a:ext cx="825623" cy="757764"/>
          </a:xfrm>
          <a:prstGeom prst="rect">
            <a:avLst/>
          </a:prstGeom>
        </p:spPr>
      </p:pic>
      <p:pic>
        <p:nvPicPr>
          <p:cNvPr id="6" name="Picture 5">
            <a:extLst>
              <a:ext uri="{FF2B5EF4-FFF2-40B4-BE49-F238E27FC236}">
                <a16:creationId xmlns:a16="http://schemas.microsoft.com/office/drawing/2014/main" id="{0515EC65-F0B1-4182-988A-DD6F462EEC00}"/>
              </a:ext>
            </a:extLst>
          </p:cNvPr>
          <p:cNvPicPr>
            <a:picLocks noChangeAspect="1"/>
          </p:cNvPicPr>
          <p:nvPr/>
        </p:nvPicPr>
        <p:blipFill>
          <a:blip r:embed="rId3"/>
          <a:stretch>
            <a:fillRect/>
          </a:stretch>
        </p:blipFill>
        <p:spPr>
          <a:xfrm>
            <a:off x="8753321" y="1295505"/>
            <a:ext cx="1575327" cy="1954817"/>
          </a:xfrm>
          <a:prstGeom prst="rect">
            <a:avLst/>
          </a:prstGeom>
        </p:spPr>
      </p:pic>
      <p:pic>
        <p:nvPicPr>
          <p:cNvPr id="7" name="Picture 6">
            <a:extLst>
              <a:ext uri="{FF2B5EF4-FFF2-40B4-BE49-F238E27FC236}">
                <a16:creationId xmlns:a16="http://schemas.microsoft.com/office/drawing/2014/main" id="{786309FD-A63D-4ACA-B4FE-6A9D4C4D9745}"/>
              </a:ext>
            </a:extLst>
          </p:cNvPr>
          <p:cNvPicPr>
            <a:picLocks noChangeAspect="1"/>
          </p:cNvPicPr>
          <p:nvPr/>
        </p:nvPicPr>
        <p:blipFill>
          <a:blip r:embed="rId4"/>
          <a:stretch>
            <a:fillRect/>
          </a:stretch>
        </p:blipFill>
        <p:spPr>
          <a:xfrm>
            <a:off x="1444953" y="1295505"/>
            <a:ext cx="1575327" cy="1983408"/>
          </a:xfrm>
          <a:prstGeom prst="rect">
            <a:avLst/>
          </a:prstGeom>
        </p:spPr>
      </p:pic>
      <p:pic>
        <p:nvPicPr>
          <p:cNvPr id="1026" name="Picture 1" descr="Image preview">
            <a:extLst>
              <a:ext uri="{FF2B5EF4-FFF2-40B4-BE49-F238E27FC236}">
                <a16:creationId xmlns:a16="http://schemas.microsoft.com/office/drawing/2014/main" id="{A3C3FBC1-AA32-4197-94F6-1FE5DB76F21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99051" y="2831042"/>
            <a:ext cx="1370357" cy="1495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RB photo">
            <a:extLst>
              <a:ext uri="{FF2B5EF4-FFF2-40B4-BE49-F238E27FC236}">
                <a16:creationId xmlns:a16="http://schemas.microsoft.com/office/drawing/2014/main" id="{B1FEC665-E183-4D2C-A1C0-AE2958C92653}"/>
              </a:ext>
            </a:extLst>
          </p:cNvPr>
          <p:cNvPicPr>
            <a:picLocks noChangeAspect="1" noChangeArrowheads="1"/>
          </p:cNvPicPr>
          <p:nvPr/>
        </p:nvPicPr>
        <p:blipFill>
          <a:blip r:embed="rId6">
            <a:lum bright="20000"/>
            <a:extLst>
              <a:ext uri="{28A0092B-C50C-407E-A947-70E740481C1C}">
                <a14:useLocalDpi xmlns:a14="http://schemas.microsoft.com/office/drawing/2010/main" val="0"/>
              </a:ext>
            </a:extLst>
          </a:blip>
          <a:srcRect/>
          <a:stretch>
            <a:fillRect/>
          </a:stretch>
        </p:blipFill>
        <p:spPr bwMode="auto">
          <a:xfrm>
            <a:off x="6501657" y="2764896"/>
            <a:ext cx="1493837" cy="1493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826344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12" name="Table 4">
            <a:extLst>
              <a:ext uri="{FF2B5EF4-FFF2-40B4-BE49-F238E27FC236}">
                <a16:creationId xmlns:a16="http://schemas.microsoft.com/office/drawing/2014/main" id="{D88B748A-F960-42DB-A482-6FC254622BC8}"/>
              </a:ext>
            </a:extLst>
          </p:cNvPr>
          <p:cNvGraphicFramePr>
            <a:graphicFrameLocks/>
          </p:cNvGraphicFramePr>
          <p:nvPr>
            <p:extLst>
              <p:ext uri="{D42A27DB-BD31-4B8C-83A1-F6EECF244321}">
                <p14:modId xmlns:p14="http://schemas.microsoft.com/office/powerpoint/2010/main" val="4071883162"/>
              </p:ext>
            </p:extLst>
          </p:nvPr>
        </p:nvGraphicFramePr>
        <p:xfrm>
          <a:off x="4501805" y="2046024"/>
          <a:ext cx="3447873" cy="3454177"/>
        </p:xfrm>
        <a:graphic>
          <a:graphicData uri="http://schemas.openxmlformats.org/drawingml/2006/table">
            <a:tbl>
              <a:tblPr firstRow="1" bandRow="1">
                <a:tableStyleId>{2D5ABB26-0587-4C30-8999-92F81FD0307C}</a:tableStyleId>
              </a:tblPr>
              <a:tblGrid>
                <a:gridCol w="1688963">
                  <a:extLst>
                    <a:ext uri="{9D8B030D-6E8A-4147-A177-3AD203B41FA5}">
                      <a16:colId xmlns:a16="http://schemas.microsoft.com/office/drawing/2014/main" val="1065614305"/>
                    </a:ext>
                  </a:extLst>
                </a:gridCol>
                <a:gridCol w="1758910">
                  <a:extLst>
                    <a:ext uri="{9D8B030D-6E8A-4147-A177-3AD203B41FA5}">
                      <a16:colId xmlns:a16="http://schemas.microsoft.com/office/drawing/2014/main" val="894297506"/>
                    </a:ext>
                  </a:extLst>
                </a:gridCol>
              </a:tblGrid>
              <a:tr h="2539777">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79276243"/>
                  </a:ext>
                </a:extLst>
              </a:tr>
              <a:tr h="903444">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lang="en-GB" dirty="0"/>
                    </a:p>
                    <a:p>
                      <a:pPr marL="0" marR="0" lvl="0" indent="0" algn="ctr" defTabSz="457200" rtl="0" eaLnBrk="1" fontAlgn="auto" latinLnBrk="0" hangingPunct="1">
                        <a:lnSpc>
                          <a:spcPct val="100000"/>
                        </a:lnSpc>
                        <a:spcBef>
                          <a:spcPts val="0"/>
                        </a:spcBef>
                        <a:spcAft>
                          <a:spcPts val="0"/>
                        </a:spcAft>
                        <a:buClrTx/>
                        <a:buSzTx/>
                        <a:buFontTx/>
                        <a:buNone/>
                        <a:tabLst/>
                        <a:defRPr/>
                      </a:pPr>
                      <a:r>
                        <a:rPr lang="en-GB" dirty="0"/>
                        <a:t>Mrs Browne</a:t>
                      </a:r>
                    </a:p>
                    <a:p>
                      <a:pPr algn="ctr"/>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dirty="0"/>
                        <a:t>Mrs Grace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06425385"/>
                  </a:ext>
                </a:extLst>
              </a:tr>
            </a:tbl>
          </a:graphicData>
        </a:graphic>
      </p:graphicFrame>
      <p:sp>
        <p:nvSpPr>
          <p:cNvPr id="2" name="Title 1">
            <a:extLst>
              <a:ext uri="{FF2B5EF4-FFF2-40B4-BE49-F238E27FC236}">
                <a16:creationId xmlns:a16="http://schemas.microsoft.com/office/drawing/2014/main" id="{E6D93E83-4137-4C5A-98B5-A598283BD505}"/>
              </a:ext>
            </a:extLst>
          </p:cNvPr>
          <p:cNvSpPr>
            <a:spLocks noGrp="1"/>
          </p:cNvSpPr>
          <p:nvPr>
            <p:ph type="title"/>
          </p:nvPr>
        </p:nvSpPr>
        <p:spPr>
          <a:xfrm>
            <a:off x="375776" y="560738"/>
            <a:ext cx="8962777" cy="1320800"/>
          </a:xfrm>
        </p:spPr>
        <p:txBody>
          <a:bodyPr>
            <a:normAutofit/>
          </a:bodyPr>
          <a:lstStyle/>
          <a:p>
            <a:r>
              <a:rPr lang="en-GB" sz="3400" dirty="0">
                <a:solidFill>
                  <a:srgbClr val="FFFF00"/>
                </a:solidFill>
              </a:rPr>
              <a:t>These adults will be supporting in Year 1:</a:t>
            </a:r>
          </a:p>
        </p:txBody>
      </p:sp>
      <p:sp>
        <p:nvSpPr>
          <p:cNvPr id="3" name="Footer Placeholder 2">
            <a:extLst>
              <a:ext uri="{FF2B5EF4-FFF2-40B4-BE49-F238E27FC236}">
                <a16:creationId xmlns:a16="http://schemas.microsoft.com/office/drawing/2014/main" id="{C63C4E45-C320-4312-9CA0-8608EFAA1478}"/>
              </a:ext>
            </a:extLst>
          </p:cNvPr>
          <p:cNvSpPr>
            <a:spLocks noGrp="1"/>
          </p:cNvSpPr>
          <p:nvPr>
            <p:ph type="ftr" sz="quarter" idx="11"/>
          </p:nvPr>
        </p:nvSpPr>
        <p:spPr/>
        <p:txBody>
          <a:bodyPr/>
          <a:lstStyle/>
          <a:p>
            <a:endParaRPr lang="en-GB"/>
          </a:p>
        </p:txBody>
      </p:sp>
      <p:pic>
        <p:nvPicPr>
          <p:cNvPr id="5" name="Picture 4">
            <a:extLst>
              <a:ext uri="{FF2B5EF4-FFF2-40B4-BE49-F238E27FC236}">
                <a16:creationId xmlns:a16="http://schemas.microsoft.com/office/drawing/2014/main" id="{3BFB0A77-FD7F-4852-A916-7BAC76E1A6ED}"/>
              </a:ext>
            </a:extLst>
          </p:cNvPr>
          <p:cNvPicPr>
            <a:picLocks noChangeAspect="1"/>
          </p:cNvPicPr>
          <p:nvPr/>
        </p:nvPicPr>
        <p:blipFill>
          <a:blip r:embed="rId2"/>
          <a:stretch>
            <a:fillRect/>
          </a:stretch>
        </p:blipFill>
        <p:spPr>
          <a:xfrm>
            <a:off x="10440141" y="6041362"/>
            <a:ext cx="825623" cy="757764"/>
          </a:xfrm>
          <a:prstGeom prst="rect">
            <a:avLst/>
          </a:prstGeom>
        </p:spPr>
      </p:pic>
      <p:pic>
        <p:nvPicPr>
          <p:cNvPr id="7" name="Picture 6">
            <a:extLst>
              <a:ext uri="{FF2B5EF4-FFF2-40B4-BE49-F238E27FC236}">
                <a16:creationId xmlns:a16="http://schemas.microsoft.com/office/drawing/2014/main" id="{FBFD1136-35EF-4E1F-A613-883D0A0166FA}"/>
              </a:ext>
            </a:extLst>
          </p:cNvPr>
          <p:cNvPicPr>
            <a:picLocks noChangeAspect="1"/>
          </p:cNvPicPr>
          <p:nvPr/>
        </p:nvPicPr>
        <p:blipFill>
          <a:blip r:embed="rId3"/>
          <a:stretch>
            <a:fillRect/>
          </a:stretch>
        </p:blipFill>
        <p:spPr>
          <a:xfrm>
            <a:off x="6464398" y="2523825"/>
            <a:ext cx="1166208" cy="1714500"/>
          </a:xfrm>
          <a:prstGeom prst="rect">
            <a:avLst/>
          </a:prstGeom>
        </p:spPr>
      </p:pic>
      <p:pic>
        <p:nvPicPr>
          <p:cNvPr id="2050" name="Picture 1">
            <a:extLst>
              <a:ext uri="{FF2B5EF4-FFF2-40B4-BE49-F238E27FC236}">
                <a16:creationId xmlns:a16="http://schemas.microsoft.com/office/drawing/2014/main" id="{E2FB728A-353C-482C-8838-F33C6F01B24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51376" y="2523825"/>
            <a:ext cx="1371451" cy="1486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51686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3E25DF-B759-4F5C-A9E0-F20BFE23937D}"/>
              </a:ext>
            </a:extLst>
          </p:cNvPr>
          <p:cNvSpPr>
            <a:spLocks noGrp="1"/>
          </p:cNvSpPr>
          <p:nvPr>
            <p:ph type="title"/>
          </p:nvPr>
        </p:nvSpPr>
        <p:spPr>
          <a:xfrm>
            <a:off x="544906" y="180391"/>
            <a:ext cx="8596668" cy="1320800"/>
          </a:xfrm>
        </p:spPr>
        <p:txBody>
          <a:bodyPr/>
          <a:lstStyle/>
          <a:p>
            <a:r>
              <a:rPr lang="en-GB" dirty="0">
                <a:solidFill>
                  <a:srgbClr val="FFFF00"/>
                </a:solidFill>
              </a:rPr>
              <a:t>Learning in Year 1</a:t>
            </a:r>
          </a:p>
        </p:txBody>
      </p:sp>
      <p:sp>
        <p:nvSpPr>
          <p:cNvPr id="3" name="Footer Placeholder 2">
            <a:extLst>
              <a:ext uri="{FF2B5EF4-FFF2-40B4-BE49-F238E27FC236}">
                <a16:creationId xmlns:a16="http://schemas.microsoft.com/office/drawing/2014/main" id="{42BC9EBD-59A7-47A5-86E7-C5296266BD7A}"/>
              </a:ext>
            </a:extLst>
          </p:cNvPr>
          <p:cNvSpPr>
            <a:spLocks noGrp="1"/>
          </p:cNvSpPr>
          <p:nvPr>
            <p:ph type="ftr" sz="quarter" idx="11"/>
          </p:nvPr>
        </p:nvSpPr>
        <p:spPr>
          <a:xfrm>
            <a:off x="544906" y="5612153"/>
            <a:ext cx="6297612" cy="365125"/>
          </a:xfrm>
        </p:spPr>
        <p:txBody>
          <a:bodyPr/>
          <a:lstStyle/>
          <a:p>
            <a:endParaRPr lang="en-GB"/>
          </a:p>
        </p:txBody>
      </p:sp>
      <p:graphicFrame>
        <p:nvGraphicFramePr>
          <p:cNvPr id="4" name="Table 3">
            <a:extLst>
              <a:ext uri="{FF2B5EF4-FFF2-40B4-BE49-F238E27FC236}">
                <a16:creationId xmlns:a16="http://schemas.microsoft.com/office/drawing/2014/main" id="{951423DB-3DB9-45F1-A763-175F84B4575F}"/>
              </a:ext>
            </a:extLst>
          </p:cNvPr>
          <p:cNvGraphicFramePr>
            <a:graphicFrameLocks noGrp="1"/>
          </p:cNvGraphicFramePr>
          <p:nvPr>
            <p:extLst>
              <p:ext uri="{D42A27DB-BD31-4B8C-83A1-F6EECF244321}">
                <p14:modId xmlns:p14="http://schemas.microsoft.com/office/powerpoint/2010/main" val="1271982619"/>
              </p:ext>
            </p:extLst>
          </p:nvPr>
        </p:nvGraphicFramePr>
        <p:xfrm>
          <a:off x="675389" y="906825"/>
          <a:ext cx="4220361" cy="2623124"/>
        </p:xfrm>
        <a:graphic>
          <a:graphicData uri="http://schemas.openxmlformats.org/drawingml/2006/table">
            <a:tbl>
              <a:tblPr firstRow="1" firstCol="1" bandRow="1"/>
              <a:tblGrid>
                <a:gridCol w="4220361">
                  <a:extLst>
                    <a:ext uri="{9D8B030D-6E8A-4147-A177-3AD203B41FA5}">
                      <a16:colId xmlns:a16="http://schemas.microsoft.com/office/drawing/2014/main" val="1843335772"/>
                    </a:ext>
                  </a:extLst>
                </a:gridCol>
              </a:tblGrid>
              <a:tr h="503578">
                <a:tc>
                  <a:txBody>
                    <a:bodyPr/>
                    <a:lstStyle/>
                    <a:p>
                      <a:pPr algn="ctr">
                        <a:lnSpc>
                          <a:spcPct val="115000"/>
                        </a:lnSpc>
                        <a:spcAft>
                          <a:spcPts val="0"/>
                        </a:spcAft>
                      </a:pPr>
                      <a:r>
                        <a:rPr lang="en-GB" sz="2800" b="1" kern="1200" dirty="0">
                          <a:solidFill>
                            <a:schemeClr val="tx1"/>
                          </a:solidFill>
                          <a:effectLst/>
                          <a:latin typeface="+mj-lt"/>
                          <a:ea typeface="Calibri"/>
                          <a:cs typeface="Times New Roman"/>
                        </a:rPr>
                        <a:t>Writing Skills</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BCB4"/>
                    </a:solidFill>
                  </a:tcPr>
                </a:tc>
                <a:extLst>
                  <a:ext uri="{0D108BD9-81ED-4DB2-BD59-A6C34878D82A}">
                    <a16:rowId xmlns:a16="http://schemas.microsoft.com/office/drawing/2014/main" val="2627608896"/>
                  </a:ext>
                </a:extLst>
              </a:tr>
              <a:tr h="2119546">
                <a:tc>
                  <a:txBody>
                    <a:bodyPr/>
                    <a:lstStyle/>
                    <a:p>
                      <a:pPr marL="457200" marR="0" lvl="0" indent="-457200" algn="l" defTabSz="914400" rtl="0" eaLnBrk="1" fontAlgn="auto" latinLnBrk="0" hangingPunct="1">
                        <a:lnSpc>
                          <a:spcPct val="115000"/>
                        </a:lnSpc>
                        <a:spcBef>
                          <a:spcPts val="0"/>
                        </a:spcBef>
                        <a:spcAft>
                          <a:spcPts val="0"/>
                        </a:spcAft>
                        <a:buClrTx/>
                        <a:buSzTx/>
                        <a:buFont typeface="Wingdings" panose="05000000000000000000" pitchFamily="2" charset="2"/>
                        <a:buChar char="v"/>
                        <a:tabLst/>
                        <a:defRPr/>
                      </a:pPr>
                      <a:r>
                        <a:rPr kumimoji="0" lang="en-GB" sz="18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Planning what to write and ‘holding a sentence’</a:t>
                      </a:r>
                    </a:p>
                    <a:p>
                      <a:pPr marL="457200" marR="0" lvl="0" indent="-457200" algn="l" defTabSz="914400" rtl="0" eaLnBrk="1" fontAlgn="auto" latinLnBrk="0" hangingPunct="1">
                        <a:lnSpc>
                          <a:spcPct val="115000"/>
                        </a:lnSpc>
                        <a:spcBef>
                          <a:spcPts val="0"/>
                        </a:spcBef>
                        <a:spcAft>
                          <a:spcPts val="0"/>
                        </a:spcAft>
                        <a:buClrTx/>
                        <a:buSzTx/>
                        <a:buFont typeface="Wingdings" panose="05000000000000000000" pitchFamily="2" charset="2"/>
                        <a:buChar char="v"/>
                        <a:tabLst/>
                        <a:defRPr/>
                      </a:pPr>
                      <a:r>
                        <a:rPr kumimoji="0" lang="en-GB" sz="18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Write a sentence</a:t>
                      </a:r>
                    </a:p>
                    <a:p>
                      <a:pPr marL="457200" marR="0" lvl="0" indent="-457200" algn="l" defTabSz="914400" rtl="0" eaLnBrk="1" fontAlgn="auto" latinLnBrk="0" hangingPunct="1">
                        <a:lnSpc>
                          <a:spcPct val="115000"/>
                        </a:lnSpc>
                        <a:spcBef>
                          <a:spcPts val="0"/>
                        </a:spcBef>
                        <a:spcAft>
                          <a:spcPts val="0"/>
                        </a:spcAft>
                        <a:buClrTx/>
                        <a:buSzTx/>
                        <a:buFont typeface="Wingdings" panose="05000000000000000000" pitchFamily="2" charset="2"/>
                        <a:buChar char="v"/>
                        <a:tabLst/>
                        <a:defRPr/>
                      </a:pPr>
                      <a:r>
                        <a:rPr kumimoji="0" lang="en-GB" sz="18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Use capital letter, full stops correctly</a:t>
                      </a:r>
                    </a:p>
                    <a:p>
                      <a:pPr marL="457200" marR="0" lvl="0" indent="-457200" algn="l" defTabSz="914400" rtl="0" eaLnBrk="1" fontAlgn="auto" latinLnBrk="0" hangingPunct="1">
                        <a:lnSpc>
                          <a:spcPct val="115000"/>
                        </a:lnSpc>
                        <a:spcBef>
                          <a:spcPts val="0"/>
                        </a:spcBef>
                        <a:spcAft>
                          <a:spcPts val="0"/>
                        </a:spcAft>
                        <a:buClrTx/>
                        <a:buSzTx/>
                        <a:buFont typeface="Wingdings" panose="05000000000000000000" pitchFamily="2" charset="2"/>
                        <a:buChar char="v"/>
                        <a:tabLst/>
                        <a:defRPr/>
                      </a:pPr>
                      <a:r>
                        <a:rPr kumimoji="0" lang="en-GB" sz="18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Spacing and letter size is </a:t>
                      </a:r>
                      <a:r>
                        <a:rPr kumimoji="0" lang="en-GB" sz="20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correct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624290490"/>
                  </a:ext>
                </a:extLst>
              </a:tr>
            </a:tbl>
          </a:graphicData>
        </a:graphic>
      </p:graphicFrame>
      <p:graphicFrame>
        <p:nvGraphicFramePr>
          <p:cNvPr id="5" name="Table 4">
            <a:extLst>
              <a:ext uri="{FF2B5EF4-FFF2-40B4-BE49-F238E27FC236}">
                <a16:creationId xmlns:a16="http://schemas.microsoft.com/office/drawing/2014/main" id="{2280345E-58AF-47F9-AFB5-F0303684D113}"/>
              </a:ext>
            </a:extLst>
          </p:cNvPr>
          <p:cNvGraphicFramePr>
            <a:graphicFrameLocks noGrp="1"/>
          </p:cNvGraphicFramePr>
          <p:nvPr>
            <p:extLst>
              <p:ext uri="{D42A27DB-BD31-4B8C-83A1-F6EECF244321}">
                <p14:modId xmlns:p14="http://schemas.microsoft.com/office/powerpoint/2010/main" val="2782559849"/>
              </p:ext>
            </p:extLst>
          </p:nvPr>
        </p:nvGraphicFramePr>
        <p:xfrm>
          <a:off x="5026233" y="868908"/>
          <a:ext cx="2239860" cy="2056827"/>
        </p:xfrm>
        <a:graphic>
          <a:graphicData uri="http://schemas.openxmlformats.org/drawingml/2006/table">
            <a:tbl>
              <a:tblPr firstRow="1" firstCol="1" bandRow="1"/>
              <a:tblGrid>
                <a:gridCol w="2239860">
                  <a:extLst>
                    <a:ext uri="{9D8B030D-6E8A-4147-A177-3AD203B41FA5}">
                      <a16:colId xmlns:a16="http://schemas.microsoft.com/office/drawing/2014/main" val="20000"/>
                    </a:ext>
                  </a:extLst>
                </a:gridCol>
              </a:tblGrid>
              <a:tr h="505839">
                <a:tc>
                  <a:txBody>
                    <a:bodyPr/>
                    <a:lstStyle/>
                    <a:p>
                      <a:pPr algn="ctr">
                        <a:lnSpc>
                          <a:spcPct val="115000"/>
                        </a:lnSpc>
                        <a:spcAft>
                          <a:spcPts val="0"/>
                        </a:spcAft>
                      </a:pPr>
                      <a:r>
                        <a:rPr lang="en-GB" sz="2800" b="1" dirty="0">
                          <a:solidFill>
                            <a:schemeClr val="tx1"/>
                          </a:solidFill>
                          <a:effectLst/>
                          <a:latin typeface="+mj-lt"/>
                          <a:ea typeface="Calibri"/>
                          <a:cs typeface="Times New Roman"/>
                        </a:rPr>
                        <a:t>Maths</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BCB4"/>
                    </a:solidFill>
                  </a:tcPr>
                </a:tc>
                <a:extLst>
                  <a:ext uri="{0D108BD9-81ED-4DB2-BD59-A6C34878D82A}">
                    <a16:rowId xmlns:a16="http://schemas.microsoft.com/office/drawing/2014/main" val="10000"/>
                  </a:ext>
                </a:extLst>
              </a:tr>
              <a:tr h="873282">
                <a:tc>
                  <a:txBody>
                    <a:bodyPr/>
                    <a:lstStyle/>
                    <a:p>
                      <a:pPr marL="457200" marR="0" lvl="0" indent="-457200" algn="l" defTabSz="914400" rtl="0" eaLnBrk="1" fontAlgn="auto" latinLnBrk="0" hangingPunct="1">
                        <a:lnSpc>
                          <a:spcPct val="115000"/>
                        </a:lnSpc>
                        <a:spcBef>
                          <a:spcPts val="0"/>
                        </a:spcBef>
                        <a:spcAft>
                          <a:spcPts val="0"/>
                        </a:spcAft>
                        <a:buClrTx/>
                        <a:buSzTx/>
                        <a:buFont typeface="Wingdings" panose="05000000000000000000" pitchFamily="2" charset="2"/>
                        <a:buChar char="v"/>
                        <a:tabLst/>
                        <a:defRPr/>
                      </a:pPr>
                      <a:r>
                        <a:rPr kumimoji="0" lang="en-GB" sz="18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Number skills </a:t>
                      </a:r>
                    </a:p>
                    <a:p>
                      <a:pPr marL="457200" marR="0" lvl="0" indent="-457200" algn="l" defTabSz="914400" rtl="0" eaLnBrk="1" fontAlgn="auto" latinLnBrk="0" hangingPunct="1">
                        <a:lnSpc>
                          <a:spcPct val="115000"/>
                        </a:lnSpc>
                        <a:spcBef>
                          <a:spcPts val="0"/>
                        </a:spcBef>
                        <a:spcAft>
                          <a:spcPts val="0"/>
                        </a:spcAft>
                        <a:buClrTx/>
                        <a:buSzTx/>
                        <a:buFont typeface="Wingdings" panose="05000000000000000000" pitchFamily="2" charset="2"/>
                        <a:buChar char="v"/>
                        <a:tabLst/>
                        <a:defRPr/>
                      </a:pPr>
                      <a:r>
                        <a:rPr kumimoji="0" lang="en-GB" sz="18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Number bonds</a:t>
                      </a:r>
                    </a:p>
                    <a:p>
                      <a:pPr marL="457200" marR="0" lvl="0" indent="-457200" algn="l" defTabSz="914400" rtl="0" eaLnBrk="1" fontAlgn="auto" latinLnBrk="0" hangingPunct="1">
                        <a:lnSpc>
                          <a:spcPct val="115000"/>
                        </a:lnSpc>
                        <a:spcBef>
                          <a:spcPts val="0"/>
                        </a:spcBef>
                        <a:spcAft>
                          <a:spcPts val="0"/>
                        </a:spcAft>
                        <a:buClrTx/>
                        <a:buSzTx/>
                        <a:buFont typeface="Wingdings" panose="05000000000000000000" pitchFamily="2" charset="2"/>
                        <a:buChar char="v"/>
                        <a:tabLst/>
                        <a:defRPr/>
                      </a:pPr>
                      <a:r>
                        <a:rPr kumimoji="0" lang="en-GB" sz="1800" b="0" i="0" u="none" strike="noStrike" kern="1200" cap="none" spc="0" normalizeH="0" baseline="0" noProof="0" dirty="0" err="1">
                          <a:ln>
                            <a:noFill/>
                          </a:ln>
                          <a:solidFill>
                            <a:prstClr val="black"/>
                          </a:solidFill>
                          <a:effectLst/>
                          <a:uLnTx/>
                          <a:uFillTx/>
                          <a:latin typeface="+mn-lt"/>
                          <a:ea typeface="+mn-ea"/>
                          <a:cs typeface="Arial" panose="020B0604020202020204" pitchFamily="34" charset="0"/>
                        </a:rPr>
                        <a:t>Shape,space</a:t>
                      </a:r>
                      <a:r>
                        <a:rPr kumimoji="0" lang="en-GB" sz="18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 and number</a:t>
                      </a:r>
                    </a:p>
                    <a:p>
                      <a:pPr marL="457200" indent="-457200" algn="l" defTabSz="914400" rtl="0" eaLnBrk="1" latinLnBrk="0" hangingPunct="1">
                        <a:lnSpc>
                          <a:spcPct val="115000"/>
                        </a:lnSpc>
                        <a:spcAft>
                          <a:spcPts val="0"/>
                        </a:spcAft>
                        <a:buFont typeface="Wingdings" panose="05000000000000000000" pitchFamily="2" charset="2"/>
                        <a:buChar char="v"/>
                      </a:pPr>
                      <a:endParaRPr lang="en-GB" sz="1800" b="0" kern="1200" dirty="0">
                        <a:solidFill>
                          <a:schemeClr val="tx1"/>
                        </a:solidFill>
                        <a:latin typeface="+mj-lt"/>
                        <a:ea typeface="+mj-ea"/>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graphicFrame>
        <p:nvGraphicFramePr>
          <p:cNvPr id="6" name="Table 5">
            <a:extLst>
              <a:ext uri="{FF2B5EF4-FFF2-40B4-BE49-F238E27FC236}">
                <a16:creationId xmlns:a16="http://schemas.microsoft.com/office/drawing/2014/main" id="{E7E30B2B-C7E9-4423-9BB5-522FC89F362C}"/>
              </a:ext>
            </a:extLst>
          </p:cNvPr>
          <p:cNvGraphicFramePr>
            <a:graphicFrameLocks noGrp="1"/>
          </p:cNvGraphicFramePr>
          <p:nvPr>
            <p:extLst>
              <p:ext uri="{D42A27DB-BD31-4B8C-83A1-F6EECF244321}">
                <p14:modId xmlns:p14="http://schemas.microsoft.com/office/powerpoint/2010/main" val="445388567"/>
              </p:ext>
            </p:extLst>
          </p:nvPr>
        </p:nvGraphicFramePr>
        <p:xfrm>
          <a:off x="705771" y="3625785"/>
          <a:ext cx="10515604" cy="2412744"/>
        </p:xfrm>
        <a:graphic>
          <a:graphicData uri="http://schemas.openxmlformats.org/drawingml/2006/table">
            <a:tbl>
              <a:tblPr firstRow="1" firstCol="1" bandRow="1"/>
              <a:tblGrid>
                <a:gridCol w="3505201">
                  <a:extLst>
                    <a:ext uri="{9D8B030D-6E8A-4147-A177-3AD203B41FA5}">
                      <a16:colId xmlns:a16="http://schemas.microsoft.com/office/drawing/2014/main" val="20000"/>
                    </a:ext>
                  </a:extLst>
                </a:gridCol>
                <a:gridCol w="3505202">
                  <a:extLst>
                    <a:ext uri="{9D8B030D-6E8A-4147-A177-3AD203B41FA5}">
                      <a16:colId xmlns:a16="http://schemas.microsoft.com/office/drawing/2014/main" val="3305508517"/>
                    </a:ext>
                  </a:extLst>
                </a:gridCol>
                <a:gridCol w="3505201">
                  <a:extLst>
                    <a:ext uri="{9D8B030D-6E8A-4147-A177-3AD203B41FA5}">
                      <a16:colId xmlns:a16="http://schemas.microsoft.com/office/drawing/2014/main" val="1219150530"/>
                    </a:ext>
                  </a:extLst>
                </a:gridCol>
              </a:tblGrid>
              <a:tr h="553259">
                <a:tc gridSpan="3">
                  <a:txBody>
                    <a:bodyPr/>
                    <a:lstStyle/>
                    <a:p>
                      <a:pPr marL="0" algn="ctr" defTabSz="914400" rtl="0" eaLnBrk="1" latinLnBrk="0" hangingPunct="1">
                        <a:lnSpc>
                          <a:spcPct val="115000"/>
                        </a:lnSpc>
                        <a:spcAft>
                          <a:spcPts val="0"/>
                        </a:spcAft>
                      </a:pPr>
                      <a:r>
                        <a:rPr lang="en-GB" sz="2800" b="1" kern="1200" dirty="0">
                          <a:solidFill>
                            <a:schemeClr val="tx1"/>
                          </a:solidFill>
                          <a:effectLst/>
                          <a:latin typeface="+mj-lt"/>
                          <a:ea typeface="Calibri"/>
                          <a:cs typeface="Times New Roman"/>
                        </a:rPr>
                        <a:t>Wider Curriculum</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BCB4"/>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480836">
                <a:tc>
                  <a:txBody>
                    <a:bodyPr/>
                    <a:lstStyle/>
                    <a:p>
                      <a:pPr marL="0" algn="ctr" defTabSz="914400" rtl="0" eaLnBrk="1" latinLnBrk="0" hangingPunct="1">
                        <a:lnSpc>
                          <a:spcPct val="115000"/>
                        </a:lnSpc>
                        <a:spcAft>
                          <a:spcPts val="0"/>
                        </a:spcAft>
                      </a:pPr>
                      <a:r>
                        <a:rPr lang="en-GB" sz="1800" b="1" kern="1200" dirty="0">
                          <a:solidFill>
                            <a:schemeClr val="tx1"/>
                          </a:solidFill>
                          <a:effectLst/>
                          <a:latin typeface="+mj-lt"/>
                          <a:ea typeface="Calibri"/>
                          <a:cs typeface="Times New Roman"/>
                        </a:rPr>
                        <a:t>Autumn</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algn="ctr" defTabSz="914400" rtl="0" eaLnBrk="1" latinLnBrk="0" hangingPunct="1">
                        <a:lnSpc>
                          <a:spcPct val="115000"/>
                        </a:lnSpc>
                        <a:spcAft>
                          <a:spcPts val="0"/>
                        </a:spcAft>
                      </a:pPr>
                      <a:r>
                        <a:rPr lang="en-GB" sz="1800" b="1" kern="1200" dirty="0">
                          <a:solidFill>
                            <a:schemeClr val="tx1"/>
                          </a:solidFill>
                          <a:effectLst/>
                          <a:latin typeface="+mj-lt"/>
                          <a:ea typeface="Calibri"/>
                          <a:cs typeface="Times New Roman"/>
                        </a:rPr>
                        <a:t>Spring</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algn="ctr" defTabSz="914400" rtl="0" eaLnBrk="1" latinLnBrk="0" hangingPunct="1">
                        <a:lnSpc>
                          <a:spcPct val="115000"/>
                        </a:lnSpc>
                        <a:spcAft>
                          <a:spcPts val="0"/>
                        </a:spcAft>
                      </a:pPr>
                      <a:r>
                        <a:rPr lang="en-GB" sz="1800" b="1" kern="1200" dirty="0">
                          <a:solidFill>
                            <a:schemeClr val="tx1"/>
                          </a:solidFill>
                          <a:effectLst/>
                          <a:latin typeface="+mj-lt"/>
                          <a:ea typeface="Calibri"/>
                          <a:cs typeface="Times New Roman"/>
                        </a:rPr>
                        <a:t>Summer</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51002299"/>
                  </a:ext>
                </a:extLst>
              </a:tr>
              <a:tr h="930871">
                <a:tc>
                  <a:txBody>
                    <a:bodyPr/>
                    <a:lstStyle/>
                    <a:p>
                      <a:pPr marL="0" algn="ctr" defTabSz="914400" rtl="0" eaLnBrk="1" latinLnBrk="0" hangingPunct="1">
                        <a:lnSpc>
                          <a:spcPct val="115000"/>
                        </a:lnSpc>
                        <a:spcAft>
                          <a:spcPts val="0"/>
                        </a:spcAft>
                      </a:pPr>
                      <a:r>
                        <a:rPr lang="en-GB" sz="1600" b="0" kern="1200" dirty="0">
                          <a:solidFill>
                            <a:schemeClr val="tx1"/>
                          </a:solidFill>
                          <a:effectLst/>
                          <a:latin typeface="+mj-lt"/>
                          <a:ea typeface="Calibri"/>
                          <a:cs typeface="Times New Roman"/>
                        </a:rPr>
                        <a:t>Great Fire of London</a:t>
                      </a:r>
                    </a:p>
                    <a:p>
                      <a:pPr marL="0" marR="0" lvl="0" indent="0" algn="ctr" defTabSz="914400" rtl="0" eaLnBrk="1" fontAlgn="auto" latinLnBrk="0" hangingPunct="1">
                        <a:lnSpc>
                          <a:spcPct val="115000"/>
                        </a:lnSpc>
                        <a:spcBef>
                          <a:spcPts val="0"/>
                        </a:spcBef>
                        <a:spcAft>
                          <a:spcPts val="0"/>
                        </a:spcAft>
                        <a:buClrTx/>
                        <a:buSzTx/>
                        <a:buFontTx/>
                        <a:buNone/>
                        <a:tabLst/>
                        <a:defRPr/>
                      </a:pPr>
                      <a:r>
                        <a:rPr lang="en-GB" sz="1800" kern="1200" dirty="0" err="1">
                          <a:solidFill>
                            <a:schemeClr val="tx1"/>
                          </a:solidFill>
                          <a:effectLst/>
                          <a:latin typeface="+mn-lt"/>
                          <a:ea typeface="+mn-ea"/>
                          <a:cs typeface="+mn-cs"/>
                        </a:rPr>
                        <a:t>Mugumarono</a:t>
                      </a:r>
                      <a:r>
                        <a:rPr lang="en-GB" sz="1800" kern="1200" dirty="0">
                          <a:solidFill>
                            <a:schemeClr val="tx1"/>
                          </a:solidFill>
                          <a:effectLst/>
                          <a:latin typeface="+mn-lt"/>
                          <a:ea typeface="+mn-ea"/>
                          <a:cs typeface="+mn-cs"/>
                        </a:rPr>
                        <a:t> Village, Zambia </a:t>
                      </a:r>
                      <a:endParaRPr lang="en-GB" sz="1600" b="0" kern="1200" dirty="0">
                        <a:solidFill>
                          <a:schemeClr val="tx1"/>
                        </a:solidFill>
                        <a:effectLst/>
                        <a:latin typeface="+mj-lt"/>
                        <a:ea typeface="Calibri"/>
                        <a:cs typeface="Times New Roman"/>
                      </a:endParaRPr>
                    </a:p>
                    <a:p>
                      <a:pPr marL="0" algn="ctr" defTabSz="914400" rtl="0" eaLnBrk="1" latinLnBrk="0" hangingPunct="1">
                        <a:lnSpc>
                          <a:spcPct val="115000"/>
                        </a:lnSpc>
                        <a:spcAft>
                          <a:spcPts val="0"/>
                        </a:spcAft>
                      </a:pPr>
                      <a:r>
                        <a:rPr lang="en-GB" sz="1600" b="0" kern="1200" dirty="0">
                          <a:solidFill>
                            <a:schemeClr val="tx1"/>
                          </a:solidFill>
                          <a:effectLst/>
                          <a:latin typeface="+mj-lt"/>
                          <a:ea typeface="Calibri"/>
                          <a:cs typeface="Times New Roman"/>
                        </a:rPr>
                        <a:t>Printing</a:t>
                      </a:r>
                    </a:p>
                    <a:p>
                      <a:pPr marL="0" algn="ctr" defTabSz="914400" rtl="0" eaLnBrk="1" latinLnBrk="0" hangingPunct="1">
                        <a:lnSpc>
                          <a:spcPct val="115000"/>
                        </a:lnSpc>
                        <a:spcAft>
                          <a:spcPts val="0"/>
                        </a:spcAft>
                      </a:pPr>
                      <a:r>
                        <a:rPr lang="en-GB" sz="1600" b="0" kern="1200" dirty="0">
                          <a:solidFill>
                            <a:schemeClr val="tx1"/>
                          </a:solidFill>
                          <a:effectLst/>
                          <a:latin typeface="+mj-lt"/>
                          <a:ea typeface="Calibri"/>
                          <a:cs typeface="Times New Roman"/>
                        </a:rPr>
                        <a:t>Christmas Production</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algn="ctr" defTabSz="914400" rtl="0" eaLnBrk="1" latinLnBrk="0" hangingPunct="1">
                        <a:lnSpc>
                          <a:spcPct val="115000"/>
                        </a:lnSpc>
                        <a:spcAft>
                          <a:spcPts val="0"/>
                        </a:spcAft>
                      </a:pPr>
                      <a:r>
                        <a:rPr lang="en-GB" sz="1600" b="0" kern="1200" dirty="0">
                          <a:solidFill>
                            <a:schemeClr val="tx1"/>
                          </a:solidFill>
                          <a:effectLst/>
                          <a:latin typeface="+mj-lt"/>
                          <a:ea typeface="Calibri"/>
                          <a:cs typeface="Times New Roman"/>
                        </a:rPr>
                        <a:t>Florence Nightingale and Mary Seacole</a:t>
                      </a:r>
                    </a:p>
                    <a:p>
                      <a:pPr marL="0" algn="ctr" defTabSz="914400" rtl="0" eaLnBrk="1" latinLnBrk="0" hangingPunct="1">
                        <a:lnSpc>
                          <a:spcPct val="115000"/>
                        </a:lnSpc>
                        <a:spcAft>
                          <a:spcPts val="0"/>
                        </a:spcAft>
                      </a:pPr>
                      <a:r>
                        <a:rPr lang="en-GB" sz="1600" b="0" kern="1200" dirty="0">
                          <a:solidFill>
                            <a:schemeClr val="tx1"/>
                          </a:solidFill>
                          <a:effectLst/>
                          <a:latin typeface="+mj-lt"/>
                          <a:ea typeface="Calibri"/>
                          <a:cs typeface="Times New Roman"/>
                        </a:rPr>
                        <a:t>Continents and Oceans</a:t>
                      </a:r>
                    </a:p>
                    <a:p>
                      <a:pPr marL="0" algn="ctr" defTabSz="914400" rtl="0" eaLnBrk="1" latinLnBrk="0" hangingPunct="1">
                        <a:lnSpc>
                          <a:spcPct val="115000"/>
                        </a:lnSpc>
                        <a:spcAft>
                          <a:spcPts val="0"/>
                        </a:spcAft>
                      </a:pPr>
                      <a:r>
                        <a:rPr lang="en-GB" sz="1600" b="0" kern="1200" dirty="0">
                          <a:solidFill>
                            <a:schemeClr val="tx1"/>
                          </a:solidFill>
                          <a:effectLst/>
                          <a:latin typeface="+mj-lt"/>
                          <a:ea typeface="Calibri"/>
                          <a:cs typeface="Times New Roman"/>
                        </a:rPr>
                        <a:t>Making cars</a:t>
                      </a:r>
                    </a:p>
                    <a:p>
                      <a:pPr marL="0" algn="ctr" defTabSz="914400" rtl="0" eaLnBrk="1" latinLnBrk="0" hangingPunct="1">
                        <a:lnSpc>
                          <a:spcPct val="115000"/>
                        </a:lnSpc>
                        <a:spcAft>
                          <a:spcPts val="0"/>
                        </a:spcAft>
                      </a:pPr>
                      <a:r>
                        <a:rPr lang="en-GB" sz="1600" b="0" kern="1200" dirty="0">
                          <a:solidFill>
                            <a:schemeClr val="tx1"/>
                          </a:solidFill>
                          <a:effectLst/>
                          <a:latin typeface="+mj-lt"/>
                          <a:ea typeface="Calibri"/>
                          <a:cs typeface="Times New Roman"/>
                        </a:rPr>
                        <a:t>Sculpture</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algn="ctr" defTabSz="914400" rtl="0" eaLnBrk="1" latinLnBrk="0" hangingPunct="1">
                        <a:lnSpc>
                          <a:spcPct val="115000"/>
                        </a:lnSpc>
                        <a:spcAft>
                          <a:spcPts val="0"/>
                        </a:spcAft>
                      </a:pPr>
                      <a:r>
                        <a:rPr lang="en-GB" sz="1600" b="0" kern="1200" dirty="0">
                          <a:solidFill>
                            <a:schemeClr val="tx1"/>
                          </a:solidFill>
                          <a:effectLst/>
                          <a:latin typeface="+mj-lt"/>
                          <a:ea typeface="Calibri"/>
                          <a:cs typeface="Times New Roman"/>
                        </a:rPr>
                        <a:t>Seaside: Now and then</a:t>
                      </a:r>
                    </a:p>
                    <a:p>
                      <a:pPr marL="0" algn="ctr" defTabSz="914400" rtl="0" eaLnBrk="1" latinLnBrk="0" hangingPunct="1">
                        <a:lnSpc>
                          <a:spcPct val="115000"/>
                        </a:lnSpc>
                        <a:spcAft>
                          <a:spcPts val="0"/>
                        </a:spcAft>
                      </a:pPr>
                      <a:r>
                        <a:rPr lang="en-GB" sz="1600" b="0" kern="1200" dirty="0">
                          <a:solidFill>
                            <a:schemeClr val="tx1"/>
                          </a:solidFill>
                          <a:effectLst/>
                          <a:latin typeface="+mj-lt"/>
                          <a:ea typeface="Calibri"/>
                          <a:cs typeface="Times New Roman"/>
                        </a:rPr>
                        <a:t>Beach Trip</a:t>
                      </a:r>
                    </a:p>
                    <a:p>
                      <a:pPr marL="0" algn="ctr" defTabSz="914400" rtl="0" eaLnBrk="1" latinLnBrk="0" hangingPunct="1">
                        <a:lnSpc>
                          <a:spcPct val="115000"/>
                        </a:lnSpc>
                        <a:spcAft>
                          <a:spcPts val="0"/>
                        </a:spcAft>
                      </a:pPr>
                      <a:r>
                        <a:rPr lang="en-GB" sz="1600" b="0" kern="1200" dirty="0">
                          <a:solidFill>
                            <a:schemeClr val="tx1"/>
                          </a:solidFill>
                          <a:effectLst/>
                          <a:latin typeface="+mj-lt"/>
                          <a:ea typeface="Calibri"/>
                          <a:cs typeface="Times New Roman"/>
                        </a:rPr>
                        <a:t>Bridges</a:t>
                      </a:r>
                    </a:p>
                    <a:p>
                      <a:pPr marL="0" algn="ctr" defTabSz="914400" rtl="0" eaLnBrk="1" latinLnBrk="0" hangingPunct="1">
                        <a:lnSpc>
                          <a:spcPct val="115000"/>
                        </a:lnSpc>
                        <a:spcAft>
                          <a:spcPts val="0"/>
                        </a:spcAft>
                      </a:pPr>
                      <a:r>
                        <a:rPr lang="en-GB" sz="1600" b="0" kern="1200" dirty="0">
                          <a:solidFill>
                            <a:schemeClr val="tx1"/>
                          </a:solidFill>
                          <a:effectLst/>
                          <a:latin typeface="+mj-lt"/>
                          <a:ea typeface="Calibri"/>
                          <a:cs typeface="Times New Roman"/>
                        </a:rPr>
                        <a:t>Sports Day</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023333860"/>
                  </a:ext>
                </a:extLst>
              </a:tr>
            </a:tbl>
          </a:graphicData>
        </a:graphic>
      </p:graphicFrame>
      <p:graphicFrame>
        <p:nvGraphicFramePr>
          <p:cNvPr id="7" name="Table 6">
            <a:extLst>
              <a:ext uri="{FF2B5EF4-FFF2-40B4-BE49-F238E27FC236}">
                <a16:creationId xmlns:a16="http://schemas.microsoft.com/office/drawing/2014/main" id="{CBDE033D-005B-4881-9582-BDBA4C7E9EE1}"/>
              </a:ext>
            </a:extLst>
          </p:cNvPr>
          <p:cNvGraphicFramePr>
            <a:graphicFrameLocks noGrp="1"/>
          </p:cNvGraphicFramePr>
          <p:nvPr>
            <p:extLst>
              <p:ext uri="{D42A27DB-BD31-4B8C-83A1-F6EECF244321}">
                <p14:modId xmlns:p14="http://schemas.microsoft.com/office/powerpoint/2010/main" val="1339881960"/>
              </p:ext>
            </p:extLst>
          </p:nvPr>
        </p:nvGraphicFramePr>
        <p:xfrm>
          <a:off x="7593206" y="564868"/>
          <a:ext cx="3671279" cy="2607967"/>
        </p:xfrm>
        <a:graphic>
          <a:graphicData uri="http://schemas.openxmlformats.org/drawingml/2006/table">
            <a:tbl>
              <a:tblPr firstRow="1" firstCol="1" bandRow="1"/>
              <a:tblGrid>
                <a:gridCol w="3671279">
                  <a:extLst>
                    <a:ext uri="{9D8B030D-6E8A-4147-A177-3AD203B41FA5}">
                      <a16:colId xmlns:a16="http://schemas.microsoft.com/office/drawing/2014/main" val="1843335772"/>
                    </a:ext>
                  </a:extLst>
                </a:gridCol>
              </a:tblGrid>
              <a:tr h="400345">
                <a:tc>
                  <a:txBody>
                    <a:bodyPr/>
                    <a:lstStyle/>
                    <a:p>
                      <a:pPr algn="ctr">
                        <a:lnSpc>
                          <a:spcPct val="115000"/>
                        </a:lnSpc>
                        <a:spcAft>
                          <a:spcPts val="0"/>
                        </a:spcAft>
                      </a:pPr>
                      <a:r>
                        <a:rPr lang="en-GB" sz="2800" b="1" kern="1200" dirty="0">
                          <a:solidFill>
                            <a:schemeClr val="tx1"/>
                          </a:solidFill>
                          <a:effectLst/>
                          <a:latin typeface="+mj-lt"/>
                          <a:ea typeface="Calibri"/>
                          <a:cs typeface="Times New Roman"/>
                        </a:rPr>
                        <a:t>Reading Skills</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BCB4"/>
                    </a:solidFill>
                  </a:tcPr>
                </a:tc>
                <a:extLst>
                  <a:ext uri="{0D108BD9-81ED-4DB2-BD59-A6C34878D82A}">
                    <a16:rowId xmlns:a16="http://schemas.microsoft.com/office/drawing/2014/main" val="2627608896"/>
                  </a:ext>
                </a:extLst>
              </a:tr>
              <a:tr h="2158260">
                <a:tc>
                  <a:txBody>
                    <a:bodyPr/>
                    <a:lstStyle/>
                    <a:p>
                      <a:pPr marL="457200" marR="0" lvl="0" indent="-457200" algn="l" defTabSz="914400" rtl="0" eaLnBrk="1" fontAlgn="auto" latinLnBrk="0" hangingPunct="1">
                        <a:lnSpc>
                          <a:spcPct val="115000"/>
                        </a:lnSpc>
                        <a:spcBef>
                          <a:spcPts val="0"/>
                        </a:spcBef>
                        <a:spcAft>
                          <a:spcPts val="0"/>
                        </a:spcAft>
                        <a:buClrTx/>
                        <a:buSzTx/>
                        <a:buFont typeface="Wingdings" panose="05000000000000000000" pitchFamily="2" charset="2"/>
                        <a:buChar char="v"/>
                        <a:tabLst/>
                        <a:defRPr/>
                      </a:pPr>
                      <a:r>
                        <a:rPr kumimoji="0" lang="en-GB" sz="20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Developing fluency</a:t>
                      </a:r>
                    </a:p>
                    <a:p>
                      <a:pPr marL="457200" marR="0" lvl="0" indent="-457200" algn="l" defTabSz="914400" rtl="0" eaLnBrk="1" fontAlgn="auto" latinLnBrk="0" hangingPunct="1">
                        <a:lnSpc>
                          <a:spcPct val="115000"/>
                        </a:lnSpc>
                        <a:spcBef>
                          <a:spcPts val="0"/>
                        </a:spcBef>
                        <a:spcAft>
                          <a:spcPts val="0"/>
                        </a:spcAft>
                        <a:buClrTx/>
                        <a:buSzTx/>
                        <a:buFont typeface="Wingdings" panose="05000000000000000000" pitchFamily="2" charset="2"/>
                        <a:buChar char="v"/>
                        <a:tabLst/>
                        <a:defRPr/>
                      </a:pPr>
                      <a:r>
                        <a:rPr kumimoji="0" lang="en-GB" sz="20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Use phonic knowledge</a:t>
                      </a:r>
                    </a:p>
                    <a:p>
                      <a:pPr marL="457200" marR="0" lvl="0" indent="-457200" algn="l" defTabSz="914400" rtl="0" eaLnBrk="1" fontAlgn="auto" latinLnBrk="0" hangingPunct="1">
                        <a:lnSpc>
                          <a:spcPct val="115000"/>
                        </a:lnSpc>
                        <a:spcBef>
                          <a:spcPts val="0"/>
                        </a:spcBef>
                        <a:spcAft>
                          <a:spcPts val="0"/>
                        </a:spcAft>
                        <a:buClrTx/>
                        <a:buSzTx/>
                        <a:buFont typeface="Wingdings" panose="05000000000000000000" pitchFamily="2" charset="2"/>
                        <a:buChar char="v"/>
                        <a:tabLst/>
                        <a:defRPr/>
                      </a:pPr>
                      <a:r>
                        <a:rPr kumimoji="0" lang="en-GB" sz="20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Retelling key events</a:t>
                      </a:r>
                    </a:p>
                    <a:p>
                      <a:pPr marL="457200" marR="0" lvl="0" indent="-457200" algn="l" defTabSz="914400" rtl="0" eaLnBrk="1" fontAlgn="auto" latinLnBrk="0" hangingPunct="1">
                        <a:lnSpc>
                          <a:spcPct val="115000"/>
                        </a:lnSpc>
                        <a:spcBef>
                          <a:spcPts val="0"/>
                        </a:spcBef>
                        <a:spcAft>
                          <a:spcPts val="0"/>
                        </a:spcAft>
                        <a:buClrTx/>
                        <a:buSzTx/>
                        <a:buFont typeface="Wingdings" panose="05000000000000000000" pitchFamily="2" charset="2"/>
                        <a:buChar char="v"/>
                        <a:tabLst/>
                        <a:defRPr/>
                      </a:pPr>
                      <a:r>
                        <a:rPr kumimoji="0" lang="en-GB" sz="20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Discussing word meanings</a:t>
                      </a:r>
                    </a:p>
                    <a:p>
                      <a:pPr marL="457200" marR="0" lvl="0" indent="-457200" algn="l" defTabSz="914400" rtl="0" eaLnBrk="1" fontAlgn="auto" latinLnBrk="0" hangingPunct="1">
                        <a:lnSpc>
                          <a:spcPct val="115000"/>
                        </a:lnSpc>
                        <a:spcBef>
                          <a:spcPts val="0"/>
                        </a:spcBef>
                        <a:spcAft>
                          <a:spcPts val="0"/>
                        </a:spcAft>
                        <a:buClrTx/>
                        <a:buSzTx/>
                        <a:buFont typeface="Wingdings" panose="05000000000000000000" pitchFamily="2" charset="2"/>
                        <a:buChar char="v"/>
                        <a:tabLst/>
                        <a:defRPr/>
                      </a:pPr>
                      <a:r>
                        <a:rPr kumimoji="0" lang="en-GB" sz="20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Making inferences based on what is said and done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624290490"/>
                  </a:ext>
                </a:extLst>
              </a:tr>
            </a:tbl>
          </a:graphicData>
        </a:graphic>
      </p:graphicFrame>
      <p:pic>
        <p:nvPicPr>
          <p:cNvPr id="8" name="Picture 7">
            <a:extLst>
              <a:ext uri="{FF2B5EF4-FFF2-40B4-BE49-F238E27FC236}">
                <a16:creationId xmlns:a16="http://schemas.microsoft.com/office/drawing/2014/main" id="{1D95ADF3-5137-4870-ADCA-184D8D9FBF07}"/>
              </a:ext>
            </a:extLst>
          </p:cNvPr>
          <p:cNvPicPr>
            <a:picLocks noChangeAspect="1"/>
          </p:cNvPicPr>
          <p:nvPr/>
        </p:nvPicPr>
        <p:blipFill>
          <a:blip r:embed="rId2"/>
          <a:stretch>
            <a:fillRect/>
          </a:stretch>
        </p:blipFill>
        <p:spPr>
          <a:xfrm>
            <a:off x="10395752" y="6069504"/>
            <a:ext cx="825623" cy="757764"/>
          </a:xfrm>
          <a:prstGeom prst="rect">
            <a:avLst/>
          </a:prstGeom>
        </p:spPr>
      </p:pic>
    </p:spTree>
    <p:extLst>
      <p:ext uri="{BB962C8B-B14F-4D97-AF65-F5344CB8AC3E}">
        <p14:creationId xmlns:p14="http://schemas.microsoft.com/office/powerpoint/2010/main" val="4143332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FF00"/>
                </a:solidFill>
              </a:rPr>
              <a:t>Continuous Provision in Year 1</a:t>
            </a:r>
          </a:p>
        </p:txBody>
      </p:sp>
      <p:sp>
        <p:nvSpPr>
          <p:cNvPr id="3" name="Content Placeholder 2"/>
          <p:cNvSpPr>
            <a:spLocks noGrp="1"/>
          </p:cNvSpPr>
          <p:nvPr>
            <p:ph idx="1"/>
          </p:nvPr>
        </p:nvSpPr>
        <p:spPr>
          <a:xfrm>
            <a:off x="677334" y="1393146"/>
            <a:ext cx="8596668" cy="3880773"/>
          </a:xfrm>
        </p:spPr>
        <p:txBody>
          <a:bodyPr/>
          <a:lstStyle/>
          <a:p>
            <a:pPr lvl="0">
              <a:buClr>
                <a:srgbClr val="FFCA08"/>
              </a:buClr>
            </a:pPr>
            <a:r>
              <a:rPr lang="en-GB" sz="1700" dirty="0">
                <a:solidFill>
                  <a:prstClr val="black">
                    <a:lumMod val="75000"/>
                    <a:lumOff val="25000"/>
                  </a:prstClr>
                </a:solidFill>
              </a:rPr>
              <a:t>As your child moves into Year 1 they will continue to learn through play and exploration. These play-based experiences enable the children to consolidate their skills, knowledge and understanding and enable them to be become independent and resilient learners. Throughout the environment, you will see busy children actively engaged in a wide range of activities that they themselves have chosen. Continuous provision supports and encourages our children to have a lifelong love of learning.</a:t>
            </a:r>
          </a:p>
          <a:p>
            <a:endParaRPr lang="en-GB" dirty="0"/>
          </a:p>
        </p:txBody>
      </p:sp>
      <p:sp>
        <p:nvSpPr>
          <p:cNvPr id="4" name="Footer Placeholder 3"/>
          <p:cNvSpPr>
            <a:spLocks noGrp="1"/>
          </p:cNvSpPr>
          <p:nvPr>
            <p:ph type="ftr" sz="quarter" idx="11"/>
          </p:nvPr>
        </p:nvSpPr>
        <p:spPr/>
        <p:txBody>
          <a:bodyPr/>
          <a:lstStyle/>
          <a:p>
            <a:endParaRPr lang="en-GB"/>
          </a:p>
        </p:txBody>
      </p:sp>
      <p:pic>
        <p:nvPicPr>
          <p:cNvPr id="6" name="Picture 5"/>
          <p:cNvPicPr>
            <a:picLocks noChangeAspect="1"/>
          </p:cNvPicPr>
          <p:nvPr/>
        </p:nvPicPr>
        <p:blipFill>
          <a:blip r:embed="rId2"/>
          <a:stretch>
            <a:fillRect/>
          </a:stretch>
        </p:blipFill>
        <p:spPr>
          <a:xfrm>
            <a:off x="2734810" y="3292547"/>
            <a:ext cx="8480271" cy="1981372"/>
          </a:xfrm>
          <a:prstGeom prst="rect">
            <a:avLst/>
          </a:prstGeom>
        </p:spPr>
      </p:pic>
      <p:pic>
        <p:nvPicPr>
          <p:cNvPr id="7" name="Picture 6"/>
          <p:cNvPicPr>
            <a:picLocks noChangeAspect="1"/>
          </p:cNvPicPr>
          <p:nvPr/>
        </p:nvPicPr>
        <p:blipFill>
          <a:blip r:embed="rId3"/>
          <a:stretch>
            <a:fillRect/>
          </a:stretch>
        </p:blipFill>
        <p:spPr>
          <a:xfrm>
            <a:off x="677334" y="3420574"/>
            <a:ext cx="1688738" cy="1853345"/>
          </a:xfrm>
          <a:prstGeom prst="rect">
            <a:avLst/>
          </a:prstGeom>
        </p:spPr>
      </p:pic>
      <p:sp>
        <p:nvSpPr>
          <p:cNvPr id="8" name="Rectangle 7"/>
          <p:cNvSpPr/>
          <p:nvPr/>
        </p:nvSpPr>
        <p:spPr>
          <a:xfrm>
            <a:off x="677333" y="5483157"/>
            <a:ext cx="9234109" cy="646331"/>
          </a:xfrm>
          <a:prstGeom prst="rect">
            <a:avLst/>
          </a:prstGeom>
        </p:spPr>
        <p:txBody>
          <a:bodyPr wrap="square">
            <a:spAutoFit/>
          </a:bodyPr>
          <a:lstStyle/>
          <a:p>
            <a:r>
              <a:rPr lang="en-GB" dirty="0"/>
              <a:t>To find out more about continuous provision follow this link </a:t>
            </a:r>
            <a:r>
              <a:rPr lang="en-GB" dirty="0">
                <a:hlinkClick r:id="rId4"/>
              </a:rPr>
              <a:t>Continuous Provision in Year 1 - Thameside Primary School</a:t>
            </a:r>
            <a:endParaRPr lang="en-GB" dirty="0"/>
          </a:p>
        </p:txBody>
      </p:sp>
    </p:spTree>
    <p:extLst>
      <p:ext uri="{BB962C8B-B14F-4D97-AF65-F5344CB8AC3E}">
        <p14:creationId xmlns:p14="http://schemas.microsoft.com/office/powerpoint/2010/main" val="24488330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689424-4E98-4325-AE25-E8F8E6C022E9}"/>
              </a:ext>
            </a:extLst>
          </p:cNvPr>
          <p:cNvSpPr>
            <a:spLocks noGrp="1"/>
          </p:cNvSpPr>
          <p:nvPr>
            <p:ph type="title"/>
          </p:nvPr>
        </p:nvSpPr>
        <p:spPr/>
        <p:txBody>
          <a:bodyPr/>
          <a:lstStyle/>
          <a:p>
            <a:r>
              <a:rPr lang="en-GB" dirty="0">
                <a:solidFill>
                  <a:srgbClr val="FFFF00"/>
                </a:solidFill>
              </a:rPr>
              <a:t>The school day </a:t>
            </a:r>
          </a:p>
        </p:txBody>
      </p:sp>
      <p:sp>
        <p:nvSpPr>
          <p:cNvPr id="3" name="Content Placeholder 2">
            <a:extLst>
              <a:ext uri="{FF2B5EF4-FFF2-40B4-BE49-F238E27FC236}">
                <a16:creationId xmlns:a16="http://schemas.microsoft.com/office/drawing/2014/main" id="{8A91D208-40DF-43E5-B0C8-E525266A757A}"/>
              </a:ext>
            </a:extLst>
          </p:cNvPr>
          <p:cNvSpPr>
            <a:spLocks noGrp="1"/>
          </p:cNvSpPr>
          <p:nvPr>
            <p:ph idx="1"/>
          </p:nvPr>
        </p:nvSpPr>
        <p:spPr>
          <a:xfrm>
            <a:off x="333603" y="1488613"/>
            <a:ext cx="8596668" cy="3880773"/>
          </a:xfrm>
        </p:spPr>
        <p:txBody>
          <a:bodyPr>
            <a:normAutofit/>
          </a:bodyPr>
          <a:lstStyle/>
          <a:p>
            <a:pPr marL="0" indent="0">
              <a:buNone/>
            </a:pPr>
            <a:r>
              <a:rPr lang="en-GB" b="1" dirty="0"/>
              <a:t>A typical school day:</a:t>
            </a:r>
          </a:p>
          <a:p>
            <a:r>
              <a:rPr lang="en-GB" dirty="0"/>
              <a:t>School gates open</a:t>
            </a:r>
            <a:r>
              <a:rPr lang="en-GB" dirty="0">
                <a:solidFill>
                  <a:srgbClr val="FF0000"/>
                </a:solidFill>
              </a:rPr>
              <a:t> at 8.40am</a:t>
            </a:r>
          </a:p>
          <a:p>
            <a:r>
              <a:rPr lang="en-GB" dirty="0"/>
              <a:t>Gates close at 8.50am and the register is taken. Children arriving after the doors have closed will need to be signed in at the office and will be marked as late. </a:t>
            </a:r>
          </a:p>
          <a:p>
            <a:r>
              <a:rPr lang="en-GB" dirty="0"/>
              <a:t>Early work starts at 8.45am. </a:t>
            </a:r>
          </a:p>
          <a:p>
            <a:r>
              <a:rPr lang="en-GB" dirty="0"/>
              <a:t>Lunch Break starts at 12:00pm and finishes at 1:00pm</a:t>
            </a:r>
          </a:p>
          <a:p>
            <a:r>
              <a:rPr lang="en-GB" dirty="0"/>
              <a:t>The afternoon typically includes wider curriculum lessons.</a:t>
            </a:r>
          </a:p>
          <a:p>
            <a:r>
              <a:rPr lang="en-GB" b="1" dirty="0"/>
              <a:t>School ends at 3.15p.m</a:t>
            </a:r>
            <a:r>
              <a:rPr lang="en-GB" dirty="0"/>
              <a:t>.</a:t>
            </a:r>
          </a:p>
          <a:p>
            <a:endParaRPr lang="en-GB" dirty="0"/>
          </a:p>
        </p:txBody>
      </p:sp>
      <p:sp>
        <p:nvSpPr>
          <p:cNvPr id="4" name="Footer Placeholder 3">
            <a:extLst>
              <a:ext uri="{FF2B5EF4-FFF2-40B4-BE49-F238E27FC236}">
                <a16:creationId xmlns:a16="http://schemas.microsoft.com/office/drawing/2014/main" id="{A1C4DFF3-79C8-4FA2-BBE0-7E1449A98170}"/>
              </a:ext>
            </a:extLst>
          </p:cNvPr>
          <p:cNvSpPr>
            <a:spLocks noGrp="1"/>
          </p:cNvSpPr>
          <p:nvPr>
            <p:ph type="ftr" sz="quarter" idx="11"/>
          </p:nvPr>
        </p:nvSpPr>
        <p:spPr/>
        <p:txBody>
          <a:bodyPr/>
          <a:lstStyle/>
          <a:p>
            <a:endParaRPr lang="en-GB"/>
          </a:p>
        </p:txBody>
      </p:sp>
      <p:pic>
        <p:nvPicPr>
          <p:cNvPr id="9" name="Picture 8">
            <a:extLst>
              <a:ext uri="{FF2B5EF4-FFF2-40B4-BE49-F238E27FC236}">
                <a16:creationId xmlns:a16="http://schemas.microsoft.com/office/drawing/2014/main" id="{5C3B87B3-57BF-41CD-8808-45E1EA37477E}"/>
              </a:ext>
            </a:extLst>
          </p:cNvPr>
          <p:cNvPicPr>
            <a:picLocks noChangeAspect="1"/>
          </p:cNvPicPr>
          <p:nvPr/>
        </p:nvPicPr>
        <p:blipFill>
          <a:blip r:embed="rId2"/>
          <a:stretch>
            <a:fillRect/>
          </a:stretch>
        </p:blipFill>
        <p:spPr>
          <a:xfrm>
            <a:off x="10413598" y="6048992"/>
            <a:ext cx="825623" cy="757764"/>
          </a:xfrm>
          <a:prstGeom prst="rect">
            <a:avLst/>
          </a:prstGeom>
        </p:spPr>
      </p:pic>
    </p:spTree>
    <p:extLst>
      <p:ext uri="{BB962C8B-B14F-4D97-AF65-F5344CB8AC3E}">
        <p14:creationId xmlns:p14="http://schemas.microsoft.com/office/powerpoint/2010/main" val="20313770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FF00"/>
                </a:solidFill>
              </a:rPr>
              <a:t>Phonics in Year 1</a:t>
            </a:r>
          </a:p>
        </p:txBody>
      </p:sp>
      <p:sp>
        <p:nvSpPr>
          <p:cNvPr id="3" name="Content Placeholder 2"/>
          <p:cNvSpPr>
            <a:spLocks noGrp="1"/>
          </p:cNvSpPr>
          <p:nvPr>
            <p:ph idx="1"/>
          </p:nvPr>
        </p:nvSpPr>
        <p:spPr>
          <a:xfrm>
            <a:off x="609600" y="1674184"/>
            <a:ext cx="8596668" cy="3880773"/>
          </a:xfrm>
        </p:spPr>
        <p:txBody>
          <a:bodyPr/>
          <a:lstStyle/>
          <a:p>
            <a:r>
              <a:rPr lang="en-GB" dirty="0"/>
              <a:t>Children will continue with phonics lessons throughout Year 1</a:t>
            </a:r>
          </a:p>
          <a:p>
            <a:r>
              <a:rPr lang="en-GB" dirty="0"/>
              <a:t>We teach children to read using the systematic phonics programme Read Write Inc. Phonics. </a:t>
            </a:r>
          </a:p>
          <a:p>
            <a:r>
              <a:rPr lang="en-GB" dirty="0"/>
              <a:t>This is a complete phonics programme which helps all children learn to read fluently and at speed so they can focus on developing their skills in comprehension, vocabulary and spelling. </a:t>
            </a:r>
          </a:p>
          <a:p>
            <a:r>
              <a:rPr lang="en-GB" dirty="0"/>
              <a:t>For further information please follow this link Phonics - </a:t>
            </a:r>
            <a:r>
              <a:rPr lang="en-GB" dirty="0">
                <a:hlinkClick r:id="rId2"/>
              </a:rPr>
              <a:t>Thameside Primary School</a:t>
            </a:r>
            <a:endParaRPr lang="en-GB" dirty="0"/>
          </a:p>
          <a:p>
            <a:r>
              <a:rPr lang="en-GB" dirty="0"/>
              <a:t>In June all children will undertake the year 1 phonics screening.</a:t>
            </a:r>
          </a:p>
          <a:p>
            <a:endParaRPr lang="en-GB" dirty="0"/>
          </a:p>
        </p:txBody>
      </p:sp>
      <p:sp>
        <p:nvSpPr>
          <p:cNvPr id="4" name="Footer Placeholder 3"/>
          <p:cNvSpPr>
            <a:spLocks noGrp="1"/>
          </p:cNvSpPr>
          <p:nvPr>
            <p:ph type="ftr" sz="quarter" idx="11"/>
          </p:nvPr>
        </p:nvSpPr>
        <p:spPr/>
        <p:txBody>
          <a:bodyPr/>
          <a:lstStyle/>
          <a:p>
            <a:endParaRPr lang="en-GB"/>
          </a:p>
        </p:txBody>
      </p:sp>
      <p:pic>
        <p:nvPicPr>
          <p:cNvPr id="5" name="Picture 4"/>
          <p:cNvPicPr>
            <a:picLocks noChangeAspect="1"/>
          </p:cNvPicPr>
          <p:nvPr/>
        </p:nvPicPr>
        <p:blipFill>
          <a:blip r:embed="rId3"/>
          <a:stretch>
            <a:fillRect/>
          </a:stretch>
        </p:blipFill>
        <p:spPr>
          <a:xfrm>
            <a:off x="9678828" y="2160589"/>
            <a:ext cx="2206943" cy="2798307"/>
          </a:xfrm>
          <a:prstGeom prst="rect">
            <a:avLst/>
          </a:prstGeom>
        </p:spPr>
      </p:pic>
      <p:pic>
        <p:nvPicPr>
          <p:cNvPr id="6" name="Picture 5"/>
          <p:cNvPicPr>
            <a:picLocks noChangeAspect="1"/>
          </p:cNvPicPr>
          <p:nvPr/>
        </p:nvPicPr>
        <p:blipFill>
          <a:blip r:embed="rId4"/>
          <a:stretch>
            <a:fillRect/>
          </a:stretch>
        </p:blipFill>
        <p:spPr>
          <a:xfrm>
            <a:off x="4309607" y="5278629"/>
            <a:ext cx="3444539" cy="1127858"/>
          </a:xfrm>
          <a:prstGeom prst="rect">
            <a:avLst/>
          </a:prstGeom>
        </p:spPr>
      </p:pic>
    </p:spTree>
    <p:extLst>
      <p:ext uri="{BB962C8B-B14F-4D97-AF65-F5344CB8AC3E}">
        <p14:creationId xmlns:p14="http://schemas.microsoft.com/office/powerpoint/2010/main" val="39149725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FF00"/>
                </a:solidFill>
              </a:rPr>
              <a:t>Reading in Year 1</a:t>
            </a:r>
          </a:p>
        </p:txBody>
      </p:sp>
      <p:sp>
        <p:nvSpPr>
          <p:cNvPr id="3" name="Content Placeholder 2"/>
          <p:cNvSpPr>
            <a:spLocks noGrp="1"/>
          </p:cNvSpPr>
          <p:nvPr>
            <p:ph idx="1"/>
          </p:nvPr>
        </p:nvSpPr>
        <p:spPr>
          <a:xfrm>
            <a:off x="546705" y="1491118"/>
            <a:ext cx="8596668" cy="3880773"/>
          </a:xfrm>
        </p:spPr>
        <p:txBody>
          <a:bodyPr>
            <a:normAutofit/>
          </a:bodyPr>
          <a:lstStyle/>
          <a:p>
            <a:r>
              <a:rPr lang="en-GB" dirty="0"/>
              <a:t>Reading books and reading record :</a:t>
            </a:r>
          </a:p>
          <a:p>
            <a:r>
              <a:rPr lang="en-GB" dirty="0"/>
              <a:t>Your child will bring home a reading record, phonics book and a bookbag book which should be kept in their book bag for protection. </a:t>
            </a:r>
          </a:p>
          <a:p>
            <a:r>
              <a:rPr lang="en-GB" dirty="0"/>
              <a:t>Phonics books and bookbag books should be changed weekly.</a:t>
            </a:r>
          </a:p>
          <a:p>
            <a:r>
              <a:rPr lang="en-GB" dirty="0"/>
              <a:t>Throughout Key Stage 1, you should read with your child for a minimum of 10 minutes each day. Please comment or simply sign the reading record to confirm that your child has read with you. </a:t>
            </a:r>
          </a:p>
          <a:p>
            <a:r>
              <a:rPr lang="en-GB" dirty="0"/>
              <a:t>Children will also receive a weekly phonics e-book, which is set through the Oxford Owl website. Your child will have their own log in and password. Please practice this book each week, as it will reinforce their phonics learning.</a:t>
            </a:r>
          </a:p>
          <a:p>
            <a:endParaRPr lang="en-GB" dirty="0"/>
          </a:p>
        </p:txBody>
      </p:sp>
      <p:sp>
        <p:nvSpPr>
          <p:cNvPr id="4" name="Footer Placeholder 3"/>
          <p:cNvSpPr>
            <a:spLocks noGrp="1"/>
          </p:cNvSpPr>
          <p:nvPr>
            <p:ph type="ftr" sz="quarter" idx="11"/>
          </p:nvPr>
        </p:nvSpPr>
        <p:spPr/>
        <p:txBody>
          <a:bodyPr/>
          <a:lstStyle/>
          <a:p>
            <a:endParaRPr lang="en-GB"/>
          </a:p>
        </p:txBody>
      </p:sp>
      <p:pic>
        <p:nvPicPr>
          <p:cNvPr id="5" name="Picture 4"/>
          <p:cNvPicPr>
            <a:picLocks noChangeAspect="1"/>
          </p:cNvPicPr>
          <p:nvPr/>
        </p:nvPicPr>
        <p:blipFill>
          <a:blip r:embed="rId2"/>
          <a:stretch>
            <a:fillRect/>
          </a:stretch>
        </p:blipFill>
        <p:spPr>
          <a:xfrm>
            <a:off x="10093158" y="1834933"/>
            <a:ext cx="1737511" cy="2121592"/>
          </a:xfrm>
          <a:prstGeom prst="rect">
            <a:avLst/>
          </a:prstGeom>
        </p:spPr>
      </p:pic>
      <p:pic>
        <p:nvPicPr>
          <p:cNvPr id="6" name="Picture 5"/>
          <p:cNvPicPr>
            <a:picLocks noChangeAspect="1"/>
          </p:cNvPicPr>
          <p:nvPr/>
        </p:nvPicPr>
        <p:blipFill>
          <a:blip r:embed="rId3"/>
          <a:stretch>
            <a:fillRect/>
          </a:stretch>
        </p:blipFill>
        <p:spPr>
          <a:xfrm>
            <a:off x="9274002" y="4340097"/>
            <a:ext cx="1956986" cy="1883827"/>
          </a:xfrm>
          <a:prstGeom prst="rect">
            <a:avLst/>
          </a:prstGeom>
        </p:spPr>
      </p:pic>
    </p:spTree>
    <p:extLst>
      <p:ext uri="{BB962C8B-B14F-4D97-AF65-F5344CB8AC3E}">
        <p14:creationId xmlns:p14="http://schemas.microsoft.com/office/powerpoint/2010/main" val="1994005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5A8F71-7FC0-4E0D-8DB7-631AC69049A2}"/>
              </a:ext>
            </a:extLst>
          </p:cNvPr>
          <p:cNvSpPr>
            <a:spLocks noGrp="1"/>
          </p:cNvSpPr>
          <p:nvPr>
            <p:ph type="title"/>
          </p:nvPr>
        </p:nvSpPr>
        <p:spPr/>
        <p:txBody>
          <a:bodyPr/>
          <a:lstStyle/>
          <a:p>
            <a:r>
              <a:rPr lang="en-GB" dirty="0">
                <a:solidFill>
                  <a:srgbClr val="FFFF00"/>
                </a:solidFill>
              </a:rPr>
              <a:t>The school day</a:t>
            </a:r>
          </a:p>
        </p:txBody>
      </p:sp>
      <p:sp>
        <p:nvSpPr>
          <p:cNvPr id="3" name="Content Placeholder 2">
            <a:extLst>
              <a:ext uri="{FF2B5EF4-FFF2-40B4-BE49-F238E27FC236}">
                <a16:creationId xmlns:a16="http://schemas.microsoft.com/office/drawing/2014/main" id="{0864A249-A2AF-419D-BA8C-0E9A4FFFE894}"/>
              </a:ext>
            </a:extLst>
          </p:cNvPr>
          <p:cNvSpPr>
            <a:spLocks noGrp="1"/>
          </p:cNvSpPr>
          <p:nvPr>
            <p:ph idx="1"/>
          </p:nvPr>
        </p:nvSpPr>
        <p:spPr>
          <a:xfrm>
            <a:off x="496897" y="1377063"/>
            <a:ext cx="5885133" cy="4103874"/>
          </a:xfrm>
        </p:spPr>
        <p:txBody>
          <a:bodyPr>
            <a:normAutofit fontScale="85000" lnSpcReduction="20000"/>
          </a:bodyPr>
          <a:lstStyle/>
          <a:p>
            <a:r>
              <a:rPr lang="en-GB" sz="2550" dirty="0"/>
              <a:t>Water – please bring in a named water bottle</a:t>
            </a:r>
          </a:p>
          <a:p>
            <a:r>
              <a:rPr lang="en-GB" sz="2550" dirty="0"/>
              <a:t>Snack – a piece of fruit will be provided </a:t>
            </a:r>
          </a:p>
          <a:p>
            <a:r>
              <a:rPr lang="en-GB" sz="2550" dirty="0"/>
              <a:t>Lunchtime</a:t>
            </a:r>
          </a:p>
          <a:p>
            <a:pPr lvl="1"/>
            <a:r>
              <a:rPr lang="en-GB" sz="2550" dirty="0"/>
              <a:t>School dinner </a:t>
            </a:r>
          </a:p>
          <a:p>
            <a:pPr lvl="2"/>
            <a:r>
              <a:rPr lang="en-GB" sz="2550" dirty="0"/>
              <a:t>ParentPay</a:t>
            </a:r>
          </a:p>
          <a:p>
            <a:pPr lvl="2"/>
            <a:r>
              <a:rPr lang="en-GB" sz="2550" dirty="0"/>
              <a:t>Ordered before 9am</a:t>
            </a:r>
          </a:p>
          <a:p>
            <a:pPr lvl="1"/>
            <a:r>
              <a:rPr lang="en-GB" sz="2550" dirty="0"/>
              <a:t>Packed lunch</a:t>
            </a:r>
          </a:p>
          <a:p>
            <a:pPr lvl="2"/>
            <a:r>
              <a:rPr lang="en-GB" sz="2550" dirty="0"/>
              <a:t>Healthy and balanced</a:t>
            </a:r>
          </a:p>
          <a:p>
            <a:pPr lvl="2"/>
            <a:r>
              <a:rPr lang="en-GB" sz="2550" dirty="0"/>
              <a:t>No nuts</a:t>
            </a:r>
          </a:p>
          <a:p>
            <a:endParaRPr lang="en-GB" dirty="0"/>
          </a:p>
        </p:txBody>
      </p:sp>
      <p:sp>
        <p:nvSpPr>
          <p:cNvPr id="8" name="Footer Placeholder 7">
            <a:extLst>
              <a:ext uri="{FF2B5EF4-FFF2-40B4-BE49-F238E27FC236}">
                <a16:creationId xmlns:a16="http://schemas.microsoft.com/office/drawing/2014/main" id="{BDB57384-D326-4844-BFD7-355636D7C8BB}"/>
              </a:ext>
            </a:extLst>
          </p:cNvPr>
          <p:cNvSpPr>
            <a:spLocks noGrp="1"/>
          </p:cNvSpPr>
          <p:nvPr>
            <p:ph type="ftr" sz="quarter" idx="11"/>
          </p:nvPr>
        </p:nvSpPr>
        <p:spPr/>
        <p:txBody>
          <a:bodyPr/>
          <a:lstStyle/>
          <a:p>
            <a:endParaRPr lang="en-GB" dirty="0"/>
          </a:p>
        </p:txBody>
      </p:sp>
      <p:pic>
        <p:nvPicPr>
          <p:cNvPr id="7" name="Picture 6">
            <a:extLst>
              <a:ext uri="{FF2B5EF4-FFF2-40B4-BE49-F238E27FC236}">
                <a16:creationId xmlns:a16="http://schemas.microsoft.com/office/drawing/2014/main" id="{D1A5EB4A-3B12-4908-9F43-5CE8F7FF8C8E}"/>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8890800" y="4552636"/>
            <a:ext cx="2174816" cy="1057939"/>
          </a:xfrm>
          <a:prstGeom prst="rect">
            <a:avLst/>
          </a:prstGeom>
        </p:spPr>
      </p:pic>
      <p:pic>
        <p:nvPicPr>
          <p:cNvPr id="9" name="Picture 8">
            <a:extLst>
              <a:ext uri="{FF2B5EF4-FFF2-40B4-BE49-F238E27FC236}">
                <a16:creationId xmlns:a16="http://schemas.microsoft.com/office/drawing/2014/main" id="{E5503CFC-73DC-42F0-8478-9C717871ADDE}"/>
              </a:ext>
            </a:extLst>
          </p:cNvPr>
          <p:cNvPicPr>
            <a:picLocks noChangeAspect="1"/>
          </p:cNvPicPr>
          <p:nvPr/>
        </p:nvPicPr>
        <p:blipFill>
          <a:blip r:embed="rId3"/>
          <a:stretch>
            <a:fillRect/>
          </a:stretch>
        </p:blipFill>
        <p:spPr>
          <a:xfrm>
            <a:off x="6155241" y="3837660"/>
            <a:ext cx="1886860" cy="1429952"/>
          </a:xfrm>
          <a:prstGeom prst="rect">
            <a:avLst/>
          </a:prstGeom>
        </p:spPr>
      </p:pic>
      <p:pic>
        <p:nvPicPr>
          <p:cNvPr id="10" name="Picture 9">
            <a:extLst>
              <a:ext uri="{FF2B5EF4-FFF2-40B4-BE49-F238E27FC236}">
                <a16:creationId xmlns:a16="http://schemas.microsoft.com/office/drawing/2014/main" id="{25C5D869-D146-4787-B538-EA838C98AC87}"/>
              </a:ext>
            </a:extLst>
          </p:cNvPr>
          <p:cNvPicPr>
            <a:picLocks noChangeAspect="1"/>
          </p:cNvPicPr>
          <p:nvPr/>
        </p:nvPicPr>
        <p:blipFill>
          <a:blip r:embed="rId4"/>
          <a:stretch>
            <a:fillRect/>
          </a:stretch>
        </p:blipFill>
        <p:spPr>
          <a:xfrm>
            <a:off x="8525461" y="2367291"/>
            <a:ext cx="2404969" cy="1831847"/>
          </a:xfrm>
          <a:prstGeom prst="rect">
            <a:avLst/>
          </a:prstGeom>
        </p:spPr>
      </p:pic>
      <p:pic>
        <p:nvPicPr>
          <p:cNvPr id="11" name="Picture 10">
            <a:extLst>
              <a:ext uri="{FF2B5EF4-FFF2-40B4-BE49-F238E27FC236}">
                <a16:creationId xmlns:a16="http://schemas.microsoft.com/office/drawing/2014/main" id="{4F072B8C-EE9B-493E-9A59-FBE1FFDC53FD}"/>
              </a:ext>
            </a:extLst>
          </p:cNvPr>
          <p:cNvPicPr>
            <a:picLocks noChangeAspect="1"/>
          </p:cNvPicPr>
          <p:nvPr/>
        </p:nvPicPr>
        <p:blipFill>
          <a:blip r:embed="rId5"/>
          <a:stretch>
            <a:fillRect/>
          </a:stretch>
        </p:blipFill>
        <p:spPr>
          <a:xfrm>
            <a:off x="10517618" y="6041362"/>
            <a:ext cx="825623" cy="757764"/>
          </a:xfrm>
          <a:prstGeom prst="rect">
            <a:avLst/>
          </a:prstGeom>
        </p:spPr>
      </p:pic>
    </p:spTree>
    <p:extLst>
      <p:ext uri="{BB962C8B-B14F-4D97-AF65-F5344CB8AC3E}">
        <p14:creationId xmlns:p14="http://schemas.microsoft.com/office/powerpoint/2010/main" val="38381726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025F14-DA0F-45B8-87A9-121C1AE9DB93}"/>
              </a:ext>
            </a:extLst>
          </p:cNvPr>
          <p:cNvSpPr>
            <a:spLocks noGrp="1"/>
          </p:cNvSpPr>
          <p:nvPr>
            <p:ph type="title"/>
          </p:nvPr>
        </p:nvSpPr>
        <p:spPr>
          <a:xfrm>
            <a:off x="677334" y="357389"/>
            <a:ext cx="8596668" cy="1320800"/>
          </a:xfrm>
        </p:spPr>
        <p:txBody>
          <a:bodyPr/>
          <a:lstStyle/>
          <a:p>
            <a:r>
              <a:rPr lang="en-GB" dirty="0">
                <a:solidFill>
                  <a:srgbClr val="FFFF00"/>
                </a:solidFill>
              </a:rPr>
              <a:t>What to bring to school everyday</a:t>
            </a:r>
          </a:p>
        </p:txBody>
      </p:sp>
      <p:sp>
        <p:nvSpPr>
          <p:cNvPr id="3" name="Content Placeholder 2">
            <a:extLst>
              <a:ext uri="{FF2B5EF4-FFF2-40B4-BE49-F238E27FC236}">
                <a16:creationId xmlns:a16="http://schemas.microsoft.com/office/drawing/2014/main" id="{472BF4FA-AAC5-4291-8EDB-57E437C5DC7D}"/>
              </a:ext>
            </a:extLst>
          </p:cNvPr>
          <p:cNvSpPr>
            <a:spLocks noGrp="1"/>
          </p:cNvSpPr>
          <p:nvPr>
            <p:ph idx="1"/>
          </p:nvPr>
        </p:nvSpPr>
        <p:spPr>
          <a:xfrm>
            <a:off x="252743" y="4698436"/>
            <a:ext cx="11335109" cy="1064928"/>
          </a:xfrm>
        </p:spPr>
        <p:txBody>
          <a:bodyPr>
            <a:normAutofit fontScale="92500" lnSpcReduction="10000"/>
          </a:bodyPr>
          <a:lstStyle/>
          <a:p>
            <a:r>
              <a:rPr lang="en-GB" sz="1800" dirty="0"/>
              <a:t>A hat, scarf and gloves are needed for colder days</a:t>
            </a:r>
          </a:p>
          <a:p>
            <a:r>
              <a:rPr lang="en-GB" sz="1800" dirty="0"/>
              <a:t>A sun hat is needed for warmer days (please apply sun block at home)</a:t>
            </a:r>
          </a:p>
          <a:p>
            <a:r>
              <a:rPr lang="en-GB" sz="1800" b="1" dirty="0"/>
              <a:t>All clothes and other items that your child brings to school need to be named</a:t>
            </a:r>
          </a:p>
          <a:p>
            <a:endParaRPr lang="en-GB" dirty="0"/>
          </a:p>
        </p:txBody>
      </p:sp>
      <p:sp>
        <p:nvSpPr>
          <p:cNvPr id="13" name="Footer Placeholder 12">
            <a:extLst>
              <a:ext uri="{FF2B5EF4-FFF2-40B4-BE49-F238E27FC236}">
                <a16:creationId xmlns:a16="http://schemas.microsoft.com/office/drawing/2014/main" id="{554CC80A-AE36-4B93-B75E-B7D357B056C7}"/>
              </a:ext>
            </a:extLst>
          </p:cNvPr>
          <p:cNvSpPr>
            <a:spLocks noGrp="1"/>
          </p:cNvSpPr>
          <p:nvPr>
            <p:ph type="ftr" sz="quarter" idx="11"/>
          </p:nvPr>
        </p:nvSpPr>
        <p:spPr>
          <a:xfrm>
            <a:off x="590655" y="5602823"/>
            <a:ext cx="6297612" cy="365125"/>
          </a:xfrm>
        </p:spPr>
        <p:txBody>
          <a:bodyPr/>
          <a:lstStyle/>
          <a:p>
            <a:endParaRPr lang="en-GB"/>
          </a:p>
        </p:txBody>
      </p:sp>
      <p:graphicFrame>
        <p:nvGraphicFramePr>
          <p:cNvPr id="4" name="Table 10">
            <a:extLst>
              <a:ext uri="{FF2B5EF4-FFF2-40B4-BE49-F238E27FC236}">
                <a16:creationId xmlns:a16="http://schemas.microsoft.com/office/drawing/2014/main" id="{4FA6E4E8-C1D6-4735-91B1-38857FA4C92F}"/>
              </a:ext>
            </a:extLst>
          </p:cNvPr>
          <p:cNvGraphicFramePr>
            <a:graphicFrameLocks/>
          </p:cNvGraphicFramePr>
          <p:nvPr>
            <p:extLst>
              <p:ext uri="{D42A27DB-BD31-4B8C-83A1-F6EECF244321}">
                <p14:modId xmlns:p14="http://schemas.microsoft.com/office/powerpoint/2010/main" val="2873127570"/>
              </p:ext>
            </p:extLst>
          </p:nvPr>
        </p:nvGraphicFramePr>
        <p:xfrm>
          <a:off x="791562" y="1348248"/>
          <a:ext cx="10515597" cy="1368240"/>
        </p:xfrm>
        <a:graphic>
          <a:graphicData uri="http://schemas.openxmlformats.org/drawingml/2006/table">
            <a:tbl>
              <a:tblPr firstRow="1" bandRow="1">
                <a:tableStyleId>{5C22544A-7EE6-4342-B048-85BDC9FD1C3A}</a:tableStyleId>
              </a:tblPr>
              <a:tblGrid>
                <a:gridCol w="3505199">
                  <a:extLst>
                    <a:ext uri="{9D8B030D-6E8A-4147-A177-3AD203B41FA5}">
                      <a16:colId xmlns:a16="http://schemas.microsoft.com/office/drawing/2014/main" val="1880168539"/>
                    </a:ext>
                  </a:extLst>
                </a:gridCol>
                <a:gridCol w="3505199">
                  <a:extLst>
                    <a:ext uri="{9D8B030D-6E8A-4147-A177-3AD203B41FA5}">
                      <a16:colId xmlns:a16="http://schemas.microsoft.com/office/drawing/2014/main" val="2780517690"/>
                    </a:ext>
                  </a:extLst>
                </a:gridCol>
                <a:gridCol w="3505199">
                  <a:extLst>
                    <a:ext uri="{9D8B030D-6E8A-4147-A177-3AD203B41FA5}">
                      <a16:colId xmlns:a16="http://schemas.microsoft.com/office/drawing/2014/main" val="103381888"/>
                    </a:ext>
                  </a:extLst>
                </a:gridCol>
              </a:tblGrid>
              <a:tr h="972000">
                <a:tc>
                  <a:txBody>
                    <a:bodyPr/>
                    <a:lstStyle/>
                    <a:p>
                      <a:endParaRPr lang="en-GB" dirty="0">
                        <a:solidFill>
                          <a:schemeClr val="tx1"/>
                        </a:solidFill>
                        <a:latin typeface="Bahnschrift SemiLight" panose="020B0502040204020203"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solidFill>
                          <a:schemeClr val="tx1"/>
                        </a:solidFill>
                        <a:latin typeface="Bahnschrift SemiLight" panose="020B0502040204020203"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solidFill>
                          <a:schemeClr val="tx1"/>
                        </a:solidFill>
                        <a:latin typeface="Bahnschrift SemiLight" panose="020B0502040204020203"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636419318"/>
                  </a:ext>
                </a:extLst>
              </a:tr>
              <a:tr h="292520">
                <a:tc>
                  <a:txBody>
                    <a:bodyPr/>
                    <a:lstStyle/>
                    <a:p>
                      <a:pPr algn="ctr"/>
                      <a:r>
                        <a:rPr lang="en-GB" sz="2000" b="0" kern="1200" dirty="0">
                          <a:solidFill>
                            <a:schemeClr val="tx1"/>
                          </a:solidFill>
                          <a:latin typeface="+mj-lt"/>
                          <a:ea typeface="+mj-ea"/>
                          <a:cs typeface="+mj-cs"/>
                        </a:rPr>
                        <a:t>book bag </a:t>
                      </a:r>
                      <a:r>
                        <a:rPr lang="en-GB" sz="2000" b="0" kern="1200" dirty="0">
                          <a:solidFill>
                            <a:schemeClr val="tx1"/>
                          </a:solidFill>
                          <a:latin typeface="+mn-lt"/>
                          <a:ea typeface="+mn-ea"/>
                          <a:cs typeface="+mn-cs"/>
                        </a:rPr>
                        <a:t>or small rucksack</a:t>
                      </a:r>
                      <a:endParaRPr lang="en-GB" sz="2000" b="0" kern="1200" dirty="0">
                        <a:solidFill>
                          <a:schemeClr val="tx1"/>
                        </a:solidFill>
                        <a:latin typeface="+mj-lt"/>
                        <a:ea typeface="+mj-ea"/>
                        <a:cs typeface="+mj-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BCB4"/>
                    </a:solidFill>
                  </a:tcPr>
                </a:tc>
                <a:tc>
                  <a:txBody>
                    <a:bodyPr/>
                    <a:lstStyle/>
                    <a:p>
                      <a:pPr algn="ctr"/>
                      <a:r>
                        <a:rPr lang="en-GB" sz="2000" b="0" kern="1200" dirty="0">
                          <a:solidFill>
                            <a:schemeClr val="tx1"/>
                          </a:solidFill>
                          <a:latin typeface="+mj-lt"/>
                          <a:ea typeface="+mj-ea"/>
                          <a:cs typeface="+mj-cs"/>
                        </a:rPr>
                        <a:t>water bottle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BCB4"/>
                    </a:solidFill>
                  </a:tcPr>
                </a:tc>
                <a:tc>
                  <a:txBody>
                    <a:bodyPr/>
                    <a:lstStyle/>
                    <a:p>
                      <a:pPr algn="ctr"/>
                      <a:r>
                        <a:rPr lang="en-GB" sz="2000" b="0" kern="1200" dirty="0">
                          <a:solidFill>
                            <a:schemeClr val="tx1"/>
                          </a:solidFill>
                          <a:latin typeface="+mj-lt"/>
                          <a:ea typeface="+mj-ea"/>
                          <a:cs typeface="+mj-cs"/>
                        </a:rPr>
                        <a:t>lunch box/bag (if applicable)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BCB4"/>
                    </a:solidFill>
                  </a:tcPr>
                </a:tc>
                <a:extLst>
                  <a:ext uri="{0D108BD9-81ED-4DB2-BD59-A6C34878D82A}">
                    <a16:rowId xmlns:a16="http://schemas.microsoft.com/office/drawing/2014/main" val="3338593867"/>
                  </a:ext>
                </a:extLst>
              </a:tr>
            </a:tbl>
          </a:graphicData>
        </a:graphic>
      </p:graphicFrame>
      <p:pic>
        <p:nvPicPr>
          <p:cNvPr id="6" name="Picture 5">
            <a:extLst>
              <a:ext uri="{FF2B5EF4-FFF2-40B4-BE49-F238E27FC236}">
                <a16:creationId xmlns:a16="http://schemas.microsoft.com/office/drawing/2014/main" id="{F73EDAE6-AD08-493C-A8A2-5C413A4EC345}"/>
              </a:ext>
            </a:extLst>
          </p:cNvPr>
          <p:cNvPicPr/>
          <p:nvPr/>
        </p:nvPicPr>
        <p:blipFill rotWithShape="1">
          <a:blip r:embed="rId2"/>
          <a:srcRect l="21500" r="22271"/>
          <a:stretch/>
        </p:blipFill>
        <p:spPr bwMode="auto">
          <a:xfrm>
            <a:off x="5370248" y="1434771"/>
            <a:ext cx="445923" cy="793044"/>
          </a:xfrm>
          <a:prstGeom prst="rect">
            <a:avLst/>
          </a:prstGeom>
          <a:ln>
            <a:noFill/>
          </a:ln>
          <a:extLst>
            <a:ext uri="{53640926-AAD7-44D8-BBD7-CCE9431645EC}">
              <a14:shadowObscured xmlns:a14="http://schemas.microsoft.com/office/drawing/2010/main"/>
            </a:ext>
          </a:extLst>
        </p:spPr>
      </p:pic>
      <p:pic>
        <p:nvPicPr>
          <p:cNvPr id="7" name="Picture 6" descr="See the source image">
            <a:extLst>
              <a:ext uri="{FF2B5EF4-FFF2-40B4-BE49-F238E27FC236}">
                <a16:creationId xmlns:a16="http://schemas.microsoft.com/office/drawing/2014/main" id="{48E8E744-1588-4F62-B957-B693C3509580}"/>
              </a:ext>
            </a:extLst>
          </p:cNvPr>
          <p:cNvPicPr/>
          <p:nvPr/>
        </p:nvPicPr>
        <p:blipFill rotWithShape="1">
          <a:blip r:embed="rId3" cstate="email">
            <a:extLst>
              <a:ext uri="{28A0092B-C50C-407E-A947-70E740481C1C}">
                <a14:useLocalDpi xmlns:a14="http://schemas.microsoft.com/office/drawing/2010/main"/>
              </a:ext>
            </a:extLst>
          </a:blip>
          <a:srcRect l="20249" r="25234"/>
          <a:stretch/>
        </p:blipFill>
        <p:spPr bwMode="auto">
          <a:xfrm>
            <a:off x="6049361" y="1422531"/>
            <a:ext cx="445922" cy="817524"/>
          </a:xfrm>
          <a:prstGeom prst="rect">
            <a:avLst/>
          </a:prstGeom>
          <a:noFill/>
          <a:ln>
            <a:noFill/>
          </a:ln>
          <a:extLst>
            <a:ext uri="{53640926-AAD7-44D8-BBD7-CCE9431645EC}">
              <a14:shadowObscured xmlns:a14="http://schemas.microsoft.com/office/drawing/2010/main"/>
            </a:ext>
          </a:extLst>
        </p:spPr>
      </p:pic>
      <p:pic>
        <p:nvPicPr>
          <p:cNvPr id="8" name="Picture 7">
            <a:extLst>
              <a:ext uri="{FF2B5EF4-FFF2-40B4-BE49-F238E27FC236}">
                <a16:creationId xmlns:a16="http://schemas.microsoft.com/office/drawing/2014/main" id="{9477A173-B650-4474-88CB-EC9C89B9F8C8}"/>
              </a:ext>
            </a:extLst>
          </p:cNvPr>
          <p:cNvPicPr/>
          <p:nvPr/>
        </p:nvPicPr>
        <p:blipFill>
          <a:blip r:embed="rId4"/>
          <a:stretch>
            <a:fillRect/>
          </a:stretch>
        </p:blipFill>
        <p:spPr>
          <a:xfrm>
            <a:off x="8874441" y="1463628"/>
            <a:ext cx="1480375" cy="720128"/>
          </a:xfrm>
          <a:prstGeom prst="rect">
            <a:avLst/>
          </a:prstGeom>
        </p:spPr>
      </p:pic>
      <p:pic>
        <p:nvPicPr>
          <p:cNvPr id="14" name="Picture 13">
            <a:extLst>
              <a:ext uri="{FF2B5EF4-FFF2-40B4-BE49-F238E27FC236}">
                <a16:creationId xmlns:a16="http://schemas.microsoft.com/office/drawing/2014/main" id="{E9E76612-1137-4C3B-B386-0DFC5EE92631}"/>
              </a:ext>
            </a:extLst>
          </p:cNvPr>
          <p:cNvPicPr>
            <a:picLocks noChangeAspect="1"/>
          </p:cNvPicPr>
          <p:nvPr/>
        </p:nvPicPr>
        <p:blipFill>
          <a:blip r:embed="rId5"/>
          <a:stretch>
            <a:fillRect/>
          </a:stretch>
        </p:blipFill>
        <p:spPr>
          <a:xfrm>
            <a:off x="1894133" y="1422531"/>
            <a:ext cx="1166751" cy="867647"/>
          </a:xfrm>
          <a:prstGeom prst="rect">
            <a:avLst/>
          </a:prstGeom>
        </p:spPr>
      </p:pic>
      <p:pic>
        <p:nvPicPr>
          <p:cNvPr id="15" name="Picture 14">
            <a:extLst>
              <a:ext uri="{FF2B5EF4-FFF2-40B4-BE49-F238E27FC236}">
                <a16:creationId xmlns:a16="http://schemas.microsoft.com/office/drawing/2014/main" id="{2A8F1BC4-882C-4531-A105-842D361AC0C5}"/>
              </a:ext>
            </a:extLst>
          </p:cNvPr>
          <p:cNvPicPr>
            <a:picLocks noChangeAspect="1"/>
          </p:cNvPicPr>
          <p:nvPr/>
        </p:nvPicPr>
        <p:blipFill>
          <a:blip r:embed="rId6"/>
          <a:stretch>
            <a:fillRect/>
          </a:stretch>
        </p:blipFill>
        <p:spPr>
          <a:xfrm>
            <a:off x="10441495" y="6100236"/>
            <a:ext cx="825623" cy="757764"/>
          </a:xfrm>
          <a:prstGeom prst="rect">
            <a:avLst/>
          </a:prstGeom>
        </p:spPr>
      </p:pic>
      <p:pic>
        <p:nvPicPr>
          <p:cNvPr id="5" name="Picture 4"/>
          <p:cNvPicPr>
            <a:picLocks noChangeAspect="1"/>
          </p:cNvPicPr>
          <p:nvPr/>
        </p:nvPicPr>
        <p:blipFill>
          <a:blip r:embed="rId7"/>
          <a:stretch>
            <a:fillRect/>
          </a:stretch>
        </p:blipFill>
        <p:spPr>
          <a:xfrm>
            <a:off x="6049360" y="2851905"/>
            <a:ext cx="3529890" cy="1694835"/>
          </a:xfrm>
          <a:prstGeom prst="rect">
            <a:avLst/>
          </a:prstGeom>
        </p:spPr>
      </p:pic>
      <p:pic>
        <p:nvPicPr>
          <p:cNvPr id="11" name="Picture 10" descr="See the source image">
            <a:extLst>
              <a:ext uri="{FF2B5EF4-FFF2-40B4-BE49-F238E27FC236}">
                <a16:creationId xmlns:a16="http://schemas.microsoft.com/office/drawing/2014/main" id="{4814978A-99DA-45B6-A2B4-020DC1EBECB7}"/>
              </a:ext>
            </a:extLst>
          </p:cNvPr>
          <p:cNvPicPr/>
          <p:nvPr/>
        </p:nvPicPr>
        <p:blipFill rotWithShape="1">
          <a:blip r:embed="rId8" cstate="print">
            <a:extLst>
              <a:ext uri="{28A0092B-C50C-407E-A947-70E740481C1C}">
                <a14:useLocalDpi xmlns:a14="http://schemas.microsoft.com/office/drawing/2010/main" val="0"/>
              </a:ext>
            </a:extLst>
          </a:blip>
          <a:srcRect t="6963" b="8078"/>
          <a:stretch/>
        </p:blipFill>
        <p:spPr bwMode="auto">
          <a:xfrm>
            <a:off x="8067758" y="2984886"/>
            <a:ext cx="806683" cy="685718"/>
          </a:xfrm>
          <a:prstGeom prst="rect">
            <a:avLst/>
          </a:prstGeom>
          <a:noFill/>
          <a:ln>
            <a:noFill/>
          </a:ln>
          <a:extLst>
            <a:ext uri="{53640926-AAD7-44D8-BBD7-CCE9431645EC}">
              <a14:shadowObscured xmlns:a14="http://schemas.microsoft.com/office/drawing/2010/main"/>
            </a:ext>
          </a:extLst>
        </p:spPr>
      </p:pic>
      <p:pic>
        <p:nvPicPr>
          <p:cNvPr id="10" name="Picture 9" descr="See the source image">
            <a:extLst>
              <a:ext uri="{FF2B5EF4-FFF2-40B4-BE49-F238E27FC236}">
                <a16:creationId xmlns:a16="http://schemas.microsoft.com/office/drawing/2014/main" id="{59B50444-3F37-42C0-9C5E-6B98CD4277AA}"/>
              </a:ext>
            </a:extLst>
          </p:cNvPr>
          <p:cNvPicPr/>
          <p:nvPr/>
        </p:nvPicPr>
        <p:blipFill>
          <a:blip r:embed="rId9" cstate="email">
            <a:extLst>
              <a:ext uri="{28A0092B-C50C-407E-A947-70E740481C1C}">
                <a14:useLocalDpi xmlns:a14="http://schemas.microsoft.com/office/drawing/2010/main"/>
              </a:ext>
            </a:extLst>
          </a:blip>
          <a:srcRect/>
          <a:stretch>
            <a:fillRect/>
          </a:stretch>
        </p:blipFill>
        <p:spPr bwMode="auto">
          <a:xfrm>
            <a:off x="7054756" y="2947472"/>
            <a:ext cx="806683" cy="858063"/>
          </a:xfrm>
          <a:prstGeom prst="rect">
            <a:avLst/>
          </a:prstGeom>
          <a:noFill/>
        </p:spPr>
      </p:pic>
      <p:pic>
        <p:nvPicPr>
          <p:cNvPr id="9" name="Picture 8"/>
          <p:cNvPicPr>
            <a:picLocks noChangeAspect="1"/>
          </p:cNvPicPr>
          <p:nvPr/>
        </p:nvPicPr>
        <p:blipFill>
          <a:blip r:embed="rId10"/>
          <a:stretch>
            <a:fillRect/>
          </a:stretch>
        </p:blipFill>
        <p:spPr>
          <a:xfrm>
            <a:off x="2278823" y="2875164"/>
            <a:ext cx="3473105" cy="1618687"/>
          </a:xfrm>
          <a:prstGeom prst="rect">
            <a:avLst/>
          </a:prstGeom>
        </p:spPr>
      </p:pic>
    </p:spTree>
    <p:extLst>
      <p:ext uri="{BB962C8B-B14F-4D97-AF65-F5344CB8AC3E}">
        <p14:creationId xmlns:p14="http://schemas.microsoft.com/office/powerpoint/2010/main" val="33842404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09C2B6-D587-46DB-872E-7734436022F1}"/>
              </a:ext>
            </a:extLst>
          </p:cNvPr>
          <p:cNvSpPr>
            <a:spLocks noGrp="1"/>
          </p:cNvSpPr>
          <p:nvPr>
            <p:ph type="title"/>
          </p:nvPr>
        </p:nvSpPr>
        <p:spPr>
          <a:xfrm>
            <a:off x="746104" y="270816"/>
            <a:ext cx="8596668" cy="1320800"/>
          </a:xfrm>
        </p:spPr>
        <p:txBody>
          <a:bodyPr/>
          <a:lstStyle/>
          <a:p>
            <a:r>
              <a:rPr lang="en-GB" dirty="0">
                <a:solidFill>
                  <a:srgbClr val="FFFF00"/>
                </a:solidFill>
              </a:rPr>
              <a:t>School Uniform</a:t>
            </a:r>
          </a:p>
        </p:txBody>
      </p:sp>
      <p:sp>
        <p:nvSpPr>
          <p:cNvPr id="3" name="Content Placeholder 2">
            <a:extLst>
              <a:ext uri="{FF2B5EF4-FFF2-40B4-BE49-F238E27FC236}">
                <a16:creationId xmlns:a16="http://schemas.microsoft.com/office/drawing/2014/main" id="{47CB829F-AB07-4BC2-BBC5-C8588E1484E0}"/>
              </a:ext>
            </a:extLst>
          </p:cNvPr>
          <p:cNvSpPr>
            <a:spLocks noGrp="1"/>
          </p:cNvSpPr>
          <p:nvPr>
            <p:ph idx="1"/>
          </p:nvPr>
        </p:nvSpPr>
        <p:spPr>
          <a:xfrm>
            <a:off x="414067" y="4526165"/>
            <a:ext cx="11335109" cy="1368829"/>
          </a:xfrm>
        </p:spPr>
        <p:txBody>
          <a:bodyPr>
            <a:normAutofit fontScale="92500" lnSpcReduction="10000"/>
          </a:bodyPr>
          <a:lstStyle/>
          <a:p>
            <a:r>
              <a:rPr lang="en-GB" sz="1600" dirty="0"/>
              <a:t>Our school colour is burgundy and is teamed with white and grey</a:t>
            </a:r>
          </a:p>
          <a:p>
            <a:r>
              <a:rPr lang="en-GB" sz="1600" dirty="0"/>
              <a:t>You can purchase items of clothing with the school logo on from </a:t>
            </a:r>
            <a:r>
              <a:rPr lang="en-GB" sz="1600" dirty="0">
                <a:hlinkClick r:id="rId2"/>
              </a:rPr>
              <a:t>Thameside Primary School (mandsyourschooluniform.com)</a:t>
            </a:r>
            <a:endParaRPr lang="en-GB" sz="1600" dirty="0"/>
          </a:p>
          <a:p>
            <a:r>
              <a:rPr lang="en-GB" sz="1600" dirty="0"/>
              <a:t>Please ensure your child is dressed suitably for the weather – we are outside at much as possible</a:t>
            </a:r>
          </a:p>
          <a:p>
            <a:r>
              <a:rPr lang="en-GB" sz="1600" b="1" dirty="0"/>
              <a:t>All clothes and other items that your child brings to school need to be named</a:t>
            </a:r>
          </a:p>
          <a:p>
            <a:endParaRPr lang="en-GB" dirty="0"/>
          </a:p>
        </p:txBody>
      </p:sp>
      <p:sp>
        <p:nvSpPr>
          <p:cNvPr id="5" name="Footer Placeholder 4">
            <a:extLst>
              <a:ext uri="{FF2B5EF4-FFF2-40B4-BE49-F238E27FC236}">
                <a16:creationId xmlns:a16="http://schemas.microsoft.com/office/drawing/2014/main" id="{5ED07C61-AF26-4200-ADA4-79ECD80E4AE1}"/>
              </a:ext>
            </a:extLst>
          </p:cNvPr>
          <p:cNvSpPr>
            <a:spLocks noGrp="1"/>
          </p:cNvSpPr>
          <p:nvPr>
            <p:ph type="ftr" sz="quarter" idx="11"/>
          </p:nvPr>
        </p:nvSpPr>
        <p:spPr/>
        <p:txBody>
          <a:bodyPr/>
          <a:lstStyle/>
          <a:p>
            <a:endParaRPr lang="en-GB"/>
          </a:p>
        </p:txBody>
      </p:sp>
      <p:graphicFrame>
        <p:nvGraphicFramePr>
          <p:cNvPr id="4" name="Table 10">
            <a:extLst>
              <a:ext uri="{FF2B5EF4-FFF2-40B4-BE49-F238E27FC236}">
                <a16:creationId xmlns:a16="http://schemas.microsoft.com/office/drawing/2014/main" id="{F6A1EB2A-A8A8-4B75-A316-020DFD6A7B66}"/>
              </a:ext>
            </a:extLst>
          </p:cNvPr>
          <p:cNvGraphicFramePr>
            <a:graphicFrameLocks/>
          </p:cNvGraphicFramePr>
          <p:nvPr>
            <p:extLst>
              <p:ext uri="{D42A27DB-BD31-4B8C-83A1-F6EECF244321}">
                <p14:modId xmlns:p14="http://schemas.microsoft.com/office/powerpoint/2010/main" val="3619591702"/>
              </p:ext>
            </p:extLst>
          </p:nvPr>
        </p:nvGraphicFramePr>
        <p:xfrm>
          <a:off x="1547327" y="1141242"/>
          <a:ext cx="8412476" cy="3237582"/>
        </p:xfrm>
        <a:graphic>
          <a:graphicData uri="http://schemas.openxmlformats.org/drawingml/2006/table">
            <a:tbl>
              <a:tblPr firstRow="1" bandRow="1">
                <a:tableStyleId>{5C22544A-7EE6-4342-B048-85BDC9FD1C3A}</a:tableStyleId>
              </a:tblPr>
              <a:tblGrid>
                <a:gridCol w="2103119">
                  <a:extLst>
                    <a:ext uri="{9D8B030D-6E8A-4147-A177-3AD203B41FA5}">
                      <a16:colId xmlns:a16="http://schemas.microsoft.com/office/drawing/2014/main" val="1880168539"/>
                    </a:ext>
                  </a:extLst>
                </a:gridCol>
                <a:gridCol w="2103119">
                  <a:extLst>
                    <a:ext uri="{9D8B030D-6E8A-4147-A177-3AD203B41FA5}">
                      <a16:colId xmlns:a16="http://schemas.microsoft.com/office/drawing/2014/main" val="2780517690"/>
                    </a:ext>
                  </a:extLst>
                </a:gridCol>
                <a:gridCol w="2103119">
                  <a:extLst>
                    <a:ext uri="{9D8B030D-6E8A-4147-A177-3AD203B41FA5}">
                      <a16:colId xmlns:a16="http://schemas.microsoft.com/office/drawing/2014/main" val="103381888"/>
                    </a:ext>
                  </a:extLst>
                </a:gridCol>
                <a:gridCol w="2103119">
                  <a:extLst>
                    <a:ext uri="{9D8B030D-6E8A-4147-A177-3AD203B41FA5}">
                      <a16:colId xmlns:a16="http://schemas.microsoft.com/office/drawing/2014/main" val="996316242"/>
                    </a:ext>
                  </a:extLst>
                </a:gridCol>
              </a:tblGrid>
              <a:tr h="985422">
                <a:tc>
                  <a:txBody>
                    <a:bodyPr/>
                    <a:lstStyle/>
                    <a:p>
                      <a:endParaRPr lang="en-GB" dirty="0">
                        <a:solidFill>
                          <a:schemeClr val="tx1"/>
                        </a:solidFill>
                        <a:latin typeface="Bahnschrift SemiLight" panose="020B0502040204020203"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solidFill>
                          <a:schemeClr val="tx1"/>
                        </a:solidFill>
                        <a:latin typeface="Bahnschrift SemiLight" panose="020B0502040204020203"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solidFill>
                          <a:schemeClr val="tx1"/>
                        </a:solidFill>
                        <a:latin typeface="Bahnschrift SemiLight" panose="020B0502040204020203"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solidFill>
                          <a:schemeClr val="tx1"/>
                        </a:solidFill>
                        <a:latin typeface="Bahnschrift SemiLight" panose="020B0502040204020203"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636419318"/>
                  </a:ext>
                </a:extLst>
              </a:tr>
              <a:tr h="0">
                <a:tc>
                  <a:txBody>
                    <a:bodyPr/>
                    <a:lstStyle/>
                    <a:p>
                      <a:pPr algn="ctr"/>
                      <a:r>
                        <a:rPr lang="en-GB" sz="1800" dirty="0">
                          <a:solidFill>
                            <a:schemeClr val="tx1"/>
                          </a:solidFill>
                          <a:latin typeface="+mj-lt"/>
                        </a:rPr>
                        <a:t>White polo shirt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BCB4"/>
                    </a:solidFill>
                  </a:tcPr>
                </a:tc>
                <a:tc>
                  <a:txBody>
                    <a:bodyPr/>
                    <a:lstStyle/>
                    <a:p>
                      <a:pPr algn="ctr"/>
                      <a:r>
                        <a:rPr lang="en-GB" sz="1800" dirty="0">
                          <a:solidFill>
                            <a:schemeClr val="tx1"/>
                          </a:solidFill>
                          <a:latin typeface="+mj-lt"/>
                        </a:rPr>
                        <a:t>jumper/cardigan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BCB4"/>
                    </a:solidFill>
                  </a:tcPr>
                </a:tc>
                <a:tc>
                  <a:txBody>
                    <a:bodyPr/>
                    <a:lstStyle/>
                    <a:p>
                      <a:pPr algn="ctr"/>
                      <a:r>
                        <a:rPr lang="en-GB" sz="1800" dirty="0">
                          <a:solidFill>
                            <a:schemeClr val="tx1"/>
                          </a:solidFill>
                          <a:latin typeface="+mj-lt"/>
                        </a:rPr>
                        <a:t>School fleece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BCB4"/>
                    </a:solidFill>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sz="1800" kern="1200" dirty="0">
                          <a:solidFill>
                            <a:schemeClr val="tx1"/>
                          </a:solidFill>
                          <a:latin typeface="+mn-lt"/>
                          <a:ea typeface="+mn-ea"/>
                          <a:cs typeface="+mn-cs"/>
                        </a:rPr>
                        <a:t>Grey trousers/ shorts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BCB4"/>
                    </a:solidFill>
                  </a:tcPr>
                </a:tc>
                <a:extLst>
                  <a:ext uri="{0D108BD9-81ED-4DB2-BD59-A6C34878D82A}">
                    <a16:rowId xmlns:a16="http://schemas.microsoft.com/office/drawing/2014/main" val="3338593867"/>
                  </a:ext>
                </a:extLst>
              </a:tr>
              <a:tr h="972000">
                <a:tc>
                  <a:txBody>
                    <a:bodyPr/>
                    <a:lstStyle/>
                    <a:p>
                      <a:pPr algn="ctr"/>
                      <a:endParaRPr lang="en-GB" sz="1800" dirty="0">
                        <a:solidFill>
                          <a:schemeClr val="tx1"/>
                        </a:solidFill>
                        <a:latin typeface="+mj-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solidFill>
                          <a:schemeClr val="tx1"/>
                        </a:solidFill>
                        <a:latin typeface="+mj-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solidFill>
                          <a:schemeClr val="tx1"/>
                        </a:solidFill>
                        <a:latin typeface="+mj-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solidFill>
                          <a:schemeClr val="tx1"/>
                        </a:solidFill>
                        <a:latin typeface="+mj-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25334645"/>
                  </a:ext>
                </a:extLst>
              </a:tr>
              <a:tr h="324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dirty="0">
                          <a:solidFill>
                            <a:schemeClr val="tx1"/>
                          </a:solidFill>
                          <a:latin typeface="+mj-lt"/>
                        </a:rPr>
                        <a:t>Grey skirt/ pinafore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BCB4"/>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dirty="0">
                          <a:solidFill>
                            <a:schemeClr val="tx1"/>
                          </a:solidFill>
                          <a:latin typeface="+mj-lt"/>
                        </a:rPr>
                        <a:t>summer dress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BCB4"/>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dirty="0">
                          <a:solidFill>
                            <a:schemeClr val="tx1"/>
                          </a:solidFill>
                          <a:latin typeface="+mj-lt"/>
                        </a:rPr>
                        <a:t>Black school shoes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BCB4"/>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chemeClr val="tx1"/>
                          </a:solidFill>
                          <a:latin typeface="+mj-lt"/>
                        </a:rPr>
                        <a:t>Grey tights or plain white/black/grey socks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BCB4"/>
                    </a:solidFill>
                  </a:tcPr>
                </a:tc>
                <a:extLst>
                  <a:ext uri="{0D108BD9-81ED-4DB2-BD59-A6C34878D82A}">
                    <a16:rowId xmlns:a16="http://schemas.microsoft.com/office/drawing/2014/main" val="836534928"/>
                  </a:ext>
                </a:extLst>
              </a:tr>
            </a:tbl>
          </a:graphicData>
        </a:graphic>
      </p:graphicFrame>
      <p:pic>
        <p:nvPicPr>
          <p:cNvPr id="9" name="Picture 8" descr="White Classic Polo Shirt (7436WHT)">
            <a:extLst>
              <a:ext uri="{FF2B5EF4-FFF2-40B4-BE49-F238E27FC236}">
                <a16:creationId xmlns:a16="http://schemas.microsoft.com/office/drawing/2014/main" id="{A57C7492-8310-4DEF-B7A1-73184F34AEB2}"/>
              </a:ext>
            </a:extLst>
          </p:cNvPr>
          <p:cNvPicPr/>
          <p:nvPr/>
        </p:nvPicPr>
        <p:blipFill rotWithShape="1">
          <a:blip r:embed="rId3" cstate="print">
            <a:extLst>
              <a:ext uri="{28A0092B-C50C-407E-A947-70E740481C1C}">
                <a14:useLocalDpi xmlns:a14="http://schemas.microsoft.com/office/drawing/2010/main" val="0"/>
              </a:ext>
            </a:extLst>
          </a:blip>
          <a:srcRect l="3335" t="3152" r="5602" b="3255"/>
          <a:stretch/>
        </p:blipFill>
        <p:spPr bwMode="auto">
          <a:xfrm>
            <a:off x="2123015" y="1160327"/>
            <a:ext cx="853701" cy="904232"/>
          </a:xfrm>
          <a:prstGeom prst="rect">
            <a:avLst/>
          </a:prstGeom>
          <a:noFill/>
          <a:ln>
            <a:noFill/>
          </a:ln>
          <a:extLst>
            <a:ext uri="{53640926-AAD7-44D8-BBD7-CCE9431645EC}">
              <a14:shadowObscured xmlns:a14="http://schemas.microsoft.com/office/drawing/2010/main"/>
            </a:ext>
          </a:extLst>
        </p:spPr>
      </p:pic>
      <p:pic>
        <p:nvPicPr>
          <p:cNvPr id="14" name="Picture 13">
            <a:extLst>
              <a:ext uri="{FF2B5EF4-FFF2-40B4-BE49-F238E27FC236}">
                <a16:creationId xmlns:a16="http://schemas.microsoft.com/office/drawing/2014/main" id="{F7E2810D-DC7F-4E0C-8FD0-C402AC0682E9}"/>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150316" y="1175942"/>
            <a:ext cx="686192" cy="921482"/>
          </a:xfrm>
          <a:prstGeom prst="rect">
            <a:avLst/>
          </a:prstGeom>
          <a:noFill/>
          <a:ln>
            <a:noFill/>
          </a:ln>
        </p:spPr>
      </p:pic>
      <p:pic>
        <p:nvPicPr>
          <p:cNvPr id="15" name="Picture 14">
            <a:extLst>
              <a:ext uri="{FF2B5EF4-FFF2-40B4-BE49-F238E27FC236}">
                <a16:creationId xmlns:a16="http://schemas.microsoft.com/office/drawing/2014/main" id="{CFAAAFAB-F601-45BF-A57E-4E5C71638DF5}"/>
              </a:ext>
            </a:extLst>
          </p:cNvPr>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068239" y="1241997"/>
            <a:ext cx="484270" cy="624588"/>
          </a:xfrm>
          <a:prstGeom prst="rect">
            <a:avLst/>
          </a:prstGeom>
          <a:noFill/>
          <a:ln>
            <a:noFill/>
          </a:ln>
        </p:spPr>
      </p:pic>
      <p:pic>
        <p:nvPicPr>
          <p:cNvPr id="16" name="Picture 15">
            <a:extLst>
              <a:ext uri="{FF2B5EF4-FFF2-40B4-BE49-F238E27FC236}">
                <a16:creationId xmlns:a16="http://schemas.microsoft.com/office/drawing/2014/main" id="{16C99AFD-46C7-4431-BBC1-28B74CA5EF21}"/>
              </a:ext>
            </a:extLst>
          </p:cNvPr>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013866" y="2880340"/>
            <a:ext cx="535999" cy="714913"/>
          </a:xfrm>
          <a:prstGeom prst="rect">
            <a:avLst/>
          </a:prstGeom>
          <a:noFill/>
          <a:ln>
            <a:noFill/>
          </a:ln>
        </p:spPr>
      </p:pic>
      <p:pic>
        <p:nvPicPr>
          <p:cNvPr id="17" name="Picture 16">
            <a:extLst>
              <a:ext uri="{FF2B5EF4-FFF2-40B4-BE49-F238E27FC236}">
                <a16:creationId xmlns:a16="http://schemas.microsoft.com/office/drawing/2014/main" id="{CAA2C8ED-884B-493F-9673-792B4F902E8F}"/>
              </a:ext>
            </a:extLst>
          </p:cNvPr>
          <p:cNvPicPr/>
          <p:nvPr/>
        </p:nvPicPr>
        <p:blipFill rotWithShape="1">
          <a:blip r:embed="rId7" cstate="print">
            <a:extLst>
              <a:ext uri="{28A0092B-C50C-407E-A947-70E740481C1C}">
                <a14:useLocalDpi xmlns:a14="http://schemas.microsoft.com/office/drawing/2010/main" val="0"/>
              </a:ext>
            </a:extLst>
          </a:blip>
          <a:srcRect t="2941" b="686"/>
          <a:stretch/>
        </p:blipFill>
        <p:spPr bwMode="auto">
          <a:xfrm>
            <a:off x="2801681" y="2838025"/>
            <a:ext cx="829239" cy="799544"/>
          </a:xfrm>
          <a:prstGeom prst="rect">
            <a:avLst/>
          </a:prstGeom>
          <a:noFill/>
          <a:ln>
            <a:noFill/>
          </a:ln>
          <a:extLst>
            <a:ext uri="{53640926-AAD7-44D8-BBD7-CCE9431645EC}">
              <a14:shadowObscured xmlns:a14="http://schemas.microsoft.com/office/drawing/2010/main"/>
            </a:ext>
          </a:extLst>
        </p:spPr>
      </p:pic>
      <p:pic>
        <p:nvPicPr>
          <p:cNvPr id="22" name="Picture 19" descr="Main Product Image">
            <a:extLst>
              <a:ext uri="{FF2B5EF4-FFF2-40B4-BE49-F238E27FC236}">
                <a16:creationId xmlns:a16="http://schemas.microsoft.com/office/drawing/2014/main" id="{D9EAA555-1CF7-4DB3-ADB3-0B79057AFF7C}"/>
              </a:ext>
            </a:extLst>
          </p:cNvPr>
          <p:cNvPicPr>
            <a:picLocks noChangeAspect="1" noChangeArrowheads="1"/>
          </p:cNvPicPr>
          <p:nvPr/>
        </p:nvPicPr>
        <p:blipFill rotWithShape="1">
          <a:blip r:embed="rId8" cstate="email">
            <a:extLst>
              <a:ext uri="{28A0092B-C50C-407E-A947-70E740481C1C}">
                <a14:useLocalDpi xmlns:a14="http://schemas.microsoft.com/office/drawing/2010/main"/>
              </a:ext>
            </a:extLst>
          </a:blip>
          <a:srcRect t="16409" b="16715"/>
          <a:stretch/>
        </p:blipFill>
        <p:spPr bwMode="auto">
          <a:xfrm>
            <a:off x="5914910" y="2913121"/>
            <a:ext cx="1020009" cy="682132"/>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1" descr="Enlarged Product Image">
            <a:extLst>
              <a:ext uri="{FF2B5EF4-FFF2-40B4-BE49-F238E27FC236}">
                <a16:creationId xmlns:a16="http://schemas.microsoft.com/office/drawing/2014/main" id="{C531B71F-CD07-40BC-AE0C-D7F81F7A6B16}"/>
              </a:ext>
            </a:extLst>
          </p:cNvPr>
          <p:cNvPicPr>
            <a:picLocks noChangeAspect="1" noChangeArrowheads="1"/>
          </p:cNvPicPr>
          <p:nvPr/>
        </p:nvPicPr>
        <p:blipFill rotWithShape="1">
          <a:blip r:embed="rId9" cstate="email">
            <a:extLst>
              <a:ext uri="{28A0092B-C50C-407E-A947-70E740481C1C}">
                <a14:useLocalDpi xmlns:a14="http://schemas.microsoft.com/office/drawing/2010/main"/>
              </a:ext>
            </a:extLst>
          </a:blip>
          <a:srcRect t="32272" b="22446"/>
          <a:stretch/>
        </p:blipFill>
        <p:spPr bwMode="auto">
          <a:xfrm>
            <a:off x="6790748" y="2973022"/>
            <a:ext cx="1020009" cy="505158"/>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a:extLst>
              <a:ext uri="{FF2B5EF4-FFF2-40B4-BE49-F238E27FC236}">
                <a16:creationId xmlns:a16="http://schemas.microsoft.com/office/drawing/2014/main" id="{7053DB74-D898-4EAE-86FF-4676B7B3E288}"/>
              </a:ext>
            </a:extLst>
          </p:cNvPr>
          <p:cNvPicPr>
            <a:picLocks noChangeAspect="1"/>
          </p:cNvPicPr>
          <p:nvPr/>
        </p:nvPicPr>
        <p:blipFill>
          <a:blip r:embed="rId10"/>
          <a:stretch>
            <a:fillRect/>
          </a:stretch>
        </p:blipFill>
        <p:spPr>
          <a:xfrm>
            <a:off x="3702400" y="1257419"/>
            <a:ext cx="853701" cy="840005"/>
          </a:xfrm>
          <a:prstGeom prst="rect">
            <a:avLst/>
          </a:prstGeom>
        </p:spPr>
      </p:pic>
      <p:pic>
        <p:nvPicPr>
          <p:cNvPr id="25" name="Picture 24">
            <a:extLst>
              <a:ext uri="{FF2B5EF4-FFF2-40B4-BE49-F238E27FC236}">
                <a16:creationId xmlns:a16="http://schemas.microsoft.com/office/drawing/2014/main" id="{A14555AD-206D-4B1C-9E35-147A4EAF8FA0}"/>
              </a:ext>
            </a:extLst>
          </p:cNvPr>
          <p:cNvPicPr>
            <a:picLocks noChangeAspect="1"/>
          </p:cNvPicPr>
          <p:nvPr/>
        </p:nvPicPr>
        <p:blipFill>
          <a:blip r:embed="rId11"/>
          <a:stretch>
            <a:fillRect/>
          </a:stretch>
        </p:blipFill>
        <p:spPr>
          <a:xfrm>
            <a:off x="4665627" y="1160327"/>
            <a:ext cx="932324" cy="921483"/>
          </a:xfrm>
          <a:prstGeom prst="rect">
            <a:avLst/>
          </a:prstGeom>
        </p:spPr>
      </p:pic>
      <p:pic>
        <p:nvPicPr>
          <p:cNvPr id="26" name="Picture 25">
            <a:extLst>
              <a:ext uri="{FF2B5EF4-FFF2-40B4-BE49-F238E27FC236}">
                <a16:creationId xmlns:a16="http://schemas.microsoft.com/office/drawing/2014/main" id="{958A5AC3-BB2B-4D7F-B398-B3009982D6B8}"/>
              </a:ext>
            </a:extLst>
          </p:cNvPr>
          <p:cNvPicPr>
            <a:picLocks noChangeAspect="1"/>
          </p:cNvPicPr>
          <p:nvPr/>
        </p:nvPicPr>
        <p:blipFill>
          <a:blip r:embed="rId12"/>
          <a:stretch>
            <a:fillRect/>
          </a:stretch>
        </p:blipFill>
        <p:spPr>
          <a:xfrm>
            <a:off x="6250361" y="1175941"/>
            <a:ext cx="1125896" cy="928371"/>
          </a:xfrm>
          <a:prstGeom prst="rect">
            <a:avLst/>
          </a:prstGeom>
        </p:spPr>
      </p:pic>
      <p:pic>
        <p:nvPicPr>
          <p:cNvPr id="27" name="Picture 26">
            <a:extLst>
              <a:ext uri="{FF2B5EF4-FFF2-40B4-BE49-F238E27FC236}">
                <a16:creationId xmlns:a16="http://schemas.microsoft.com/office/drawing/2014/main" id="{7CEF267C-170F-4A6C-ACF7-5878B1F4F3A6}"/>
              </a:ext>
            </a:extLst>
          </p:cNvPr>
          <p:cNvPicPr>
            <a:picLocks noChangeAspect="1"/>
          </p:cNvPicPr>
          <p:nvPr/>
        </p:nvPicPr>
        <p:blipFill>
          <a:blip r:embed="rId13"/>
          <a:stretch>
            <a:fillRect/>
          </a:stretch>
        </p:blipFill>
        <p:spPr>
          <a:xfrm>
            <a:off x="4358295" y="2795462"/>
            <a:ext cx="829239" cy="921484"/>
          </a:xfrm>
          <a:prstGeom prst="rect">
            <a:avLst/>
          </a:prstGeom>
        </p:spPr>
      </p:pic>
      <p:pic>
        <p:nvPicPr>
          <p:cNvPr id="28" name="Picture 27">
            <a:extLst>
              <a:ext uri="{FF2B5EF4-FFF2-40B4-BE49-F238E27FC236}">
                <a16:creationId xmlns:a16="http://schemas.microsoft.com/office/drawing/2014/main" id="{3B8012DC-9EB9-469B-BC0B-55FDDCFAB426}"/>
              </a:ext>
            </a:extLst>
          </p:cNvPr>
          <p:cNvPicPr>
            <a:picLocks noChangeAspect="1"/>
          </p:cNvPicPr>
          <p:nvPr/>
        </p:nvPicPr>
        <p:blipFill>
          <a:blip r:embed="rId14"/>
          <a:stretch>
            <a:fillRect/>
          </a:stretch>
        </p:blipFill>
        <p:spPr>
          <a:xfrm>
            <a:off x="10422385" y="6100236"/>
            <a:ext cx="825623" cy="757764"/>
          </a:xfrm>
          <a:prstGeom prst="rect">
            <a:avLst/>
          </a:prstGeom>
        </p:spPr>
      </p:pic>
      <p:pic>
        <p:nvPicPr>
          <p:cNvPr id="6" name="Picture 5"/>
          <p:cNvPicPr>
            <a:picLocks noChangeAspect="1"/>
          </p:cNvPicPr>
          <p:nvPr/>
        </p:nvPicPr>
        <p:blipFill>
          <a:blip r:embed="rId15"/>
          <a:stretch>
            <a:fillRect/>
          </a:stretch>
        </p:blipFill>
        <p:spPr>
          <a:xfrm>
            <a:off x="8150316" y="2880340"/>
            <a:ext cx="463891" cy="731248"/>
          </a:xfrm>
          <a:prstGeom prst="rect">
            <a:avLst/>
          </a:prstGeom>
        </p:spPr>
      </p:pic>
      <p:pic>
        <p:nvPicPr>
          <p:cNvPr id="7" name="Picture 6"/>
          <p:cNvPicPr>
            <a:picLocks noChangeAspect="1"/>
          </p:cNvPicPr>
          <p:nvPr/>
        </p:nvPicPr>
        <p:blipFill>
          <a:blip r:embed="rId16"/>
          <a:stretch>
            <a:fillRect/>
          </a:stretch>
        </p:blipFill>
        <p:spPr>
          <a:xfrm>
            <a:off x="8836508" y="2880340"/>
            <a:ext cx="872244" cy="657538"/>
          </a:xfrm>
          <a:prstGeom prst="rect">
            <a:avLst/>
          </a:prstGeom>
        </p:spPr>
      </p:pic>
    </p:spTree>
    <p:extLst>
      <p:ext uri="{BB962C8B-B14F-4D97-AF65-F5344CB8AC3E}">
        <p14:creationId xmlns:p14="http://schemas.microsoft.com/office/powerpoint/2010/main" val="274227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26FE8DD-A120-47A2-8474-50F5DB9A5926}"/>
              </a:ext>
            </a:extLst>
          </p:cNvPr>
          <p:cNvSpPr>
            <a:spLocks noGrp="1"/>
          </p:cNvSpPr>
          <p:nvPr>
            <p:ph type="subTitle" idx="1"/>
          </p:nvPr>
        </p:nvSpPr>
        <p:spPr>
          <a:xfrm>
            <a:off x="765597" y="4715257"/>
            <a:ext cx="6209349" cy="1384979"/>
          </a:xfrm>
        </p:spPr>
        <p:txBody>
          <a:bodyPr>
            <a:normAutofit fontScale="70000" lnSpcReduction="20000"/>
          </a:bodyPr>
          <a:lstStyle/>
          <a:p>
            <a:pPr algn="l"/>
            <a:r>
              <a:rPr lang="en-GB" sz="1600" dirty="0"/>
              <a:t>Children should bring appropriate PE kit to school on a Monday and take it home on </a:t>
            </a:r>
            <a:r>
              <a:rPr lang="en-GB" sz="1600"/>
              <a:t>a Friday.</a:t>
            </a:r>
            <a:endParaRPr lang="en-GB" sz="1600" dirty="0"/>
          </a:p>
          <a:p>
            <a:pPr algn="l"/>
            <a:r>
              <a:rPr lang="en-GB" sz="1600" dirty="0"/>
              <a:t>PE days may move </a:t>
            </a:r>
          </a:p>
          <a:p>
            <a:pPr algn="l"/>
            <a:r>
              <a:rPr lang="en-GB" sz="1600" dirty="0"/>
              <a:t>Suitable kit for PE lessons outside</a:t>
            </a:r>
          </a:p>
          <a:p>
            <a:pPr algn="l"/>
            <a:r>
              <a:rPr lang="en-GB" sz="1600" dirty="0"/>
              <a:t>Children with long hair should have it tied back on PE day</a:t>
            </a:r>
          </a:p>
          <a:p>
            <a:pPr algn="l"/>
            <a:r>
              <a:rPr lang="en-GB" sz="1600" dirty="0"/>
              <a:t>During PE children must either remove stud earrings or, if unable to, cover with tape.</a:t>
            </a:r>
          </a:p>
          <a:p>
            <a:pPr algn="l"/>
            <a:endParaRPr lang="en-GB" sz="1600" dirty="0"/>
          </a:p>
          <a:p>
            <a:pPr algn="l"/>
            <a:endParaRPr lang="en-GB" sz="1800" dirty="0"/>
          </a:p>
        </p:txBody>
      </p:sp>
      <p:sp>
        <p:nvSpPr>
          <p:cNvPr id="12" name="Footer Placeholder 11">
            <a:extLst>
              <a:ext uri="{FF2B5EF4-FFF2-40B4-BE49-F238E27FC236}">
                <a16:creationId xmlns:a16="http://schemas.microsoft.com/office/drawing/2014/main" id="{57C2AC01-BFF0-4844-A77C-F5D3CBF480A2}"/>
              </a:ext>
            </a:extLst>
          </p:cNvPr>
          <p:cNvSpPr>
            <a:spLocks noGrp="1"/>
          </p:cNvSpPr>
          <p:nvPr>
            <p:ph type="ftr" sz="quarter" idx="11"/>
          </p:nvPr>
        </p:nvSpPr>
        <p:spPr/>
        <p:txBody>
          <a:bodyPr/>
          <a:lstStyle/>
          <a:p>
            <a:endParaRPr lang="en-GB" dirty="0"/>
          </a:p>
        </p:txBody>
      </p:sp>
      <p:pic>
        <p:nvPicPr>
          <p:cNvPr id="14" name="Picture 13">
            <a:extLst>
              <a:ext uri="{FF2B5EF4-FFF2-40B4-BE49-F238E27FC236}">
                <a16:creationId xmlns:a16="http://schemas.microsoft.com/office/drawing/2014/main" id="{BB020FAE-5397-466F-9954-8EEE13133ACC}"/>
              </a:ext>
            </a:extLst>
          </p:cNvPr>
          <p:cNvPicPr>
            <a:picLocks noChangeAspect="1"/>
          </p:cNvPicPr>
          <p:nvPr/>
        </p:nvPicPr>
        <p:blipFill>
          <a:blip r:embed="rId2"/>
          <a:stretch>
            <a:fillRect/>
          </a:stretch>
        </p:blipFill>
        <p:spPr>
          <a:xfrm>
            <a:off x="10539053" y="6100236"/>
            <a:ext cx="825623" cy="757764"/>
          </a:xfrm>
          <a:prstGeom prst="rect">
            <a:avLst/>
          </a:prstGeom>
        </p:spPr>
      </p:pic>
      <p:sp>
        <p:nvSpPr>
          <p:cNvPr id="6" name="TextBox 5"/>
          <p:cNvSpPr txBox="1"/>
          <p:nvPr/>
        </p:nvSpPr>
        <p:spPr>
          <a:xfrm>
            <a:off x="1152962" y="369014"/>
            <a:ext cx="1539551" cy="523220"/>
          </a:xfrm>
          <a:prstGeom prst="rect">
            <a:avLst/>
          </a:prstGeom>
          <a:noFill/>
        </p:spPr>
        <p:txBody>
          <a:bodyPr wrap="square" rtlCol="0">
            <a:spAutoFit/>
          </a:bodyPr>
          <a:lstStyle/>
          <a:p>
            <a:r>
              <a:rPr lang="en-US" sz="2800" dirty="0">
                <a:solidFill>
                  <a:srgbClr val="FFFF00"/>
                </a:solidFill>
              </a:rPr>
              <a:t>PE Kit</a:t>
            </a:r>
            <a:endParaRPr lang="en-GB" sz="2800" dirty="0">
              <a:solidFill>
                <a:srgbClr val="FFFF00"/>
              </a:solidFill>
            </a:endParaRPr>
          </a:p>
        </p:txBody>
      </p:sp>
      <p:pic>
        <p:nvPicPr>
          <p:cNvPr id="20" name="Picture 19">
            <a:extLst>
              <a:ext uri="{FF2B5EF4-FFF2-40B4-BE49-F238E27FC236}">
                <a16:creationId xmlns:a16="http://schemas.microsoft.com/office/drawing/2014/main" id="{6496DC0B-4E36-4DDD-BEDE-21030E6A31A8}"/>
              </a:ext>
            </a:extLst>
          </p:cNvPr>
          <p:cNvPicPr>
            <a:picLocks noChangeAspect="1"/>
          </p:cNvPicPr>
          <p:nvPr/>
        </p:nvPicPr>
        <p:blipFill>
          <a:blip r:embed="rId3"/>
          <a:stretch>
            <a:fillRect/>
          </a:stretch>
        </p:blipFill>
        <p:spPr>
          <a:xfrm>
            <a:off x="3090446" y="892234"/>
            <a:ext cx="4296472" cy="3374303"/>
          </a:xfrm>
          <a:prstGeom prst="rect">
            <a:avLst/>
          </a:prstGeom>
        </p:spPr>
      </p:pic>
    </p:spTree>
    <p:extLst>
      <p:ext uri="{BB962C8B-B14F-4D97-AF65-F5344CB8AC3E}">
        <p14:creationId xmlns:p14="http://schemas.microsoft.com/office/powerpoint/2010/main" val="25038993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B39147-FBB8-4489-8EE2-01F6502B496E}"/>
              </a:ext>
            </a:extLst>
          </p:cNvPr>
          <p:cNvSpPr>
            <a:spLocks noGrp="1"/>
          </p:cNvSpPr>
          <p:nvPr>
            <p:ph type="title"/>
          </p:nvPr>
        </p:nvSpPr>
        <p:spPr/>
        <p:txBody>
          <a:bodyPr>
            <a:normAutofit/>
          </a:bodyPr>
          <a:lstStyle/>
          <a:p>
            <a:r>
              <a:rPr lang="en-GB" dirty="0">
                <a:solidFill>
                  <a:srgbClr val="FFFF00"/>
                </a:solidFill>
              </a:rPr>
              <a:t>Home and school working together to support learning</a:t>
            </a:r>
          </a:p>
        </p:txBody>
      </p:sp>
      <p:sp>
        <p:nvSpPr>
          <p:cNvPr id="3" name="Content Placeholder 2">
            <a:extLst>
              <a:ext uri="{FF2B5EF4-FFF2-40B4-BE49-F238E27FC236}">
                <a16:creationId xmlns:a16="http://schemas.microsoft.com/office/drawing/2014/main" id="{AE15CAA6-ED53-46AC-B223-96F18254A75C}"/>
              </a:ext>
            </a:extLst>
          </p:cNvPr>
          <p:cNvSpPr>
            <a:spLocks noGrp="1"/>
          </p:cNvSpPr>
          <p:nvPr>
            <p:ph idx="1"/>
          </p:nvPr>
        </p:nvSpPr>
        <p:spPr>
          <a:xfrm>
            <a:off x="677334" y="1930401"/>
            <a:ext cx="9709540" cy="4110962"/>
          </a:xfrm>
        </p:spPr>
        <p:txBody>
          <a:bodyPr>
            <a:normAutofit fontScale="92500" lnSpcReduction="20000"/>
          </a:bodyPr>
          <a:lstStyle/>
          <a:p>
            <a:pPr marL="0" indent="0">
              <a:buNone/>
            </a:pPr>
            <a:r>
              <a:rPr lang="en-GB" b="1" dirty="0"/>
              <a:t>Homework</a:t>
            </a:r>
          </a:p>
          <a:p>
            <a:r>
              <a:rPr lang="en-GB" dirty="0"/>
              <a:t>Knowledge organisers for history/geography and science will be sent home at the start of each unit of work.  Please help your child by quizzing them, letting them quiz asking them to redraw diagrams or finding other fun ways to help them commit this information to their long term memory. </a:t>
            </a:r>
          </a:p>
          <a:p>
            <a:r>
              <a:rPr lang="en-GB" dirty="0"/>
              <a:t>Once a term, we will set an Own work project related to our topic.</a:t>
            </a:r>
          </a:p>
          <a:p>
            <a:r>
              <a:rPr lang="en-GB" dirty="0"/>
              <a:t>Once a week on the school newsletter there will be a question for you to discuss with your child to help support their learning</a:t>
            </a:r>
          </a:p>
          <a:p>
            <a:r>
              <a:rPr lang="en-GB" dirty="0"/>
              <a:t>Oxford Owl e-books and quizzes</a:t>
            </a:r>
          </a:p>
          <a:p>
            <a:pPr marL="0" indent="0">
              <a:buNone/>
            </a:pPr>
            <a:r>
              <a:rPr lang="en-GB" b="1" dirty="0"/>
              <a:t>Every night</a:t>
            </a:r>
          </a:p>
          <a:p>
            <a:r>
              <a:rPr lang="en-GB" dirty="0"/>
              <a:t>Read for at least 10 minutes</a:t>
            </a:r>
          </a:p>
          <a:p>
            <a:r>
              <a:rPr lang="en-GB" dirty="0"/>
              <a:t>Number skills (number bonds…)</a:t>
            </a:r>
          </a:p>
          <a:p>
            <a:r>
              <a:rPr lang="en-GB" dirty="0"/>
              <a:t>Having conversations about their learning.</a:t>
            </a:r>
          </a:p>
          <a:p>
            <a:endParaRPr lang="en-GB" dirty="0"/>
          </a:p>
          <a:p>
            <a:pPr marL="0" indent="0">
              <a:buNone/>
            </a:pPr>
            <a:endParaRPr lang="en-GB" dirty="0"/>
          </a:p>
        </p:txBody>
      </p:sp>
      <p:sp>
        <p:nvSpPr>
          <p:cNvPr id="5" name="Footer Placeholder 4">
            <a:extLst>
              <a:ext uri="{FF2B5EF4-FFF2-40B4-BE49-F238E27FC236}">
                <a16:creationId xmlns:a16="http://schemas.microsoft.com/office/drawing/2014/main" id="{E678AE36-2FC5-41EA-A2D4-CCA2CFF8C910}"/>
              </a:ext>
            </a:extLst>
          </p:cNvPr>
          <p:cNvSpPr>
            <a:spLocks noGrp="1"/>
          </p:cNvSpPr>
          <p:nvPr>
            <p:ph type="ftr" sz="quarter" idx="11"/>
          </p:nvPr>
        </p:nvSpPr>
        <p:spPr/>
        <p:txBody>
          <a:bodyPr/>
          <a:lstStyle/>
          <a:p>
            <a:endParaRPr lang="en-GB"/>
          </a:p>
        </p:txBody>
      </p:sp>
      <p:pic>
        <p:nvPicPr>
          <p:cNvPr id="4" name="Picture 2" descr="Image result for home school partnership">
            <a:extLst>
              <a:ext uri="{FF2B5EF4-FFF2-40B4-BE49-F238E27FC236}">
                <a16:creationId xmlns:a16="http://schemas.microsoft.com/office/drawing/2014/main" id="{272BC334-FA1A-46B8-8633-6E44C10E90E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26237" y="4470400"/>
            <a:ext cx="3132430" cy="131064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BF211B70-699B-4630-B628-5F9044F010DF}"/>
              </a:ext>
            </a:extLst>
          </p:cNvPr>
          <p:cNvPicPr>
            <a:picLocks noChangeAspect="1"/>
          </p:cNvPicPr>
          <p:nvPr/>
        </p:nvPicPr>
        <p:blipFill>
          <a:blip r:embed="rId3"/>
          <a:stretch>
            <a:fillRect/>
          </a:stretch>
        </p:blipFill>
        <p:spPr>
          <a:xfrm>
            <a:off x="10511161" y="6100236"/>
            <a:ext cx="825623" cy="757764"/>
          </a:xfrm>
          <a:prstGeom prst="rect">
            <a:avLst/>
          </a:prstGeom>
        </p:spPr>
      </p:pic>
    </p:spTree>
    <p:extLst>
      <p:ext uri="{BB962C8B-B14F-4D97-AF65-F5344CB8AC3E}">
        <p14:creationId xmlns:p14="http://schemas.microsoft.com/office/powerpoint/2010/main" val="40741347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598110B8-6D77-488F-A4C9-17E618861020}"/>
              </a:ext>
            </a:extLst>
          </p:cNvPr>
          <p:cNvGrpSpPr/>
          <p:nvPr/>
        </p:nvGrpSpPr>
        <p:grpSpPr>
          <a:xfrm>
            <a:off x="790113" y="1733149"/>
            <a:ext cx="10080000" cy="2519999"/>
            <a:chOff x="439826" y="252092"/>
            <a:chExt cx="11656239" cy="1255374"/>
          </a:xfrm>
        </p:grpSpPr>
        <p:sp>
          <p:nvSpPr>
            <p:cNvPr id="10" name="Rectangle 9">
              <a:extLst>
                <a:ext uri="{FF2B5EF4-FFF2-40B4-BE49-F238E27FC236}">
                  <a16:creationId xmlns:a16="http://schemas.microsoft.com/office/drawing/2014/main" id="{B4B93A3C-5E8E-45E1-9362-F79C47B09C7B}"/>
                </a:ext>
              </a:extLst>
            </p:cNvPr>
            <p:cNvSpPr/>
            <p:nvPr/>
          </p:nvSpPr>
          <p:spPr>
            <a:xfrm>
              <a:off x="647973" y="341762"/>
              <a:ext cx="11239945" cy="1076035"/>
            </a:xfrm>
            <a:prstGeom prst="rect">
              <a:avLst/>
            </a:prstGeom>
            <a:solidFill>
              <a:schemeClr val="bg1">
                <a:alpha val="90000"/>
              </a:schemeClr>
            </a:solidFill>
            <a:ln>
              <a:solidFill>
                <a:schemeClr val="bg1">
                  <a:alpha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dirty="0">
                  <a:solidFill>
                    <a:schemeClr val="tx1"/>
                  </a:solidFill>
                </a:rPr>
                <a:t>Thank you!</a:t>
              </a:r>
            </a:p>
            <a:p>
              <a:pPr algn="ctr"/>
              <a:r>
                <a:rPr lang="en-GB" sz="4800" dirty="0">
                  <a:solidFill>
                    <a:schemeClr val="tx1"/>
                  </a:solidFill>
                </a:rPr>
                <a:t>We look forward to meeting you in the coming weeks.</a:t>
              </a:r>
              <a:r>
                <a:rPr lang="en-GB" sz="3200" b="1" dirty="0"/>
                <a:t>.</a:t>
              </a:r>
            </a:p>
          </p:txBody>
        </p:sp>
        <p:sp>
          <p:nvSpPr>
            <p:cNvPr id="11" name="Rectangle 10">
              <a:extLst>
                <a:ext uri="{FF2B5EF4-FFF2-40B4-BE49-F238E27FC236}">
                  <a16:creationId xmlns:a16="http://schemas.microsoft.com/office/drawing/2014/main" id="{D26D3956-F867-43FA-BBC2-C69634134CC3}"/>
                </a:ext>
              </a:extLst>
            </p:cNvPr>
            <p:cNvSpPr/>
            <p:nvPr/>
          </p:nvSpPr>
          <p:spPr>
            <a:xfrm>
              <a:off x="439826" y="252092"/>
              <a:ext cx="11656239" cy="1255374"/>
            </a:xfrm>
            <a:prstGeom prst="rect">
              <a:avLst/>
            </a:prstGeom>
            <a:no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718829546"/>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VCTCREATESHAPEHANDLED" val="0"/>
</p:tagLst>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9e8e42b2-a0c8-4a4b-b0e4-153721fe2f8f">
      <Terms xmlns="http://schemas.microsoft.com/office/infopath/2007/PartnerControls"/>
    </lcf76f155ced4ddcb4097134ff3c332f>
    <TaxCatchAll xmlns="0d566573-0b88-43c5-9f32-21becdd39fe7" xsi:nil="true"/>
    <SharedWithUsers xmlns="0d566573-0b88-43c5-9f32-21becdd39fe7">
      <UserInfo>
        <DisplayName/>
        <AccountId xsi:nil="true"/>
        <AccountType/>
      </UserInfo>
    </SharedWithUser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39DD152A3316BC4DB772CA33BCF03868" ma:contentTypeVersion="16" ma:contentTypeDescription="Create a new document." ma:contentTypeScope="" ma:versionID="728d4edd927e9eac6d9b8a76ae03b2a8">
  <xsd:schema xmlns:xsd="http://www.w3.org/2001/XMLSchema" xmlns:xs="http://www.w3.org/2001/XMLSchema" xmlns:p="http://schemas.microsoft.com/office/2006/metadata/properties" xmlns:ns2="9e8e42b2-a0c8-4a4b-b0e4-153721fe2f8f" xmlns:ns3="0d566573-0b88-43c5-9f32-21becdd39fe7" targetNamespace="http://schemas.microsoft.com/office/2006/metadata/properties" ma:root="true" ma:fieldsID="b21d0ed236aba78853914188ec4a42e1" ns2:_="" ns3:_="">
    <xsd:import namespace="9e8e42b2-a0c8-4a4b-b0e4-153721fe2f8f"/>
    <xsd:import namespace="0d566573-0b88-43c5-9f32-21becdd39fe7"/>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e8e42b2-a0c8-4a4b-b0e4-153721fe2f8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ff99910c-eecd-4452-9142-2f98b418bf3f"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d566573-0b88-43c5-9f32-21becdd39fe7"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134a34f2-caa8-4ed2-888c-9eb95e114116}" ma:internalName="TaxCatchAll" ma:showField="CatchAllData" ma:web="0d566573-0b88-43c5-9f32-21becdd39fe7">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646799C-ECCD-4E7D-8404-EDB1660FB7F7}">
  <ds:schemaRefs>
    <ds:schemaRef ds:uri="http://purl.org/dc/terms/"/>
    <ds:schemaRef ds:uri="http://purl.org/dc/dcmitype/"/>
    <ds:schemaRef ds:uri="9e8e42b2-a0c8-4a4b-b0e4-153721fe2f8f"/>
    <ds:schemaRef ds:uri="http://schemas.microsoft.com/office/2006/metadata/properties"/>
    <ds:schemaRef ds:uri="http://schemas.microsoft.com/office/2006/documentManagement/types"/>
    <ds:schemaRef ds:uri="http://purl.org/dc/elements/1.1/"/>
    <ds:schemaRef ds:uri="0d566573-0b88-43c5-9f32-21becdd39fe7"/>
    <ds:schemaRef ds:uri="http://schemas.openxmlformats.org/package/2006/metadata/core-properties"/>
    <ds:schemaRef ds:uri="http://schemas.microsoft.com/office/infopath/2007/PartnerControls"/>
    <ds:schemaRef ds:uri="http://www.w3.org/XML/1998/namespace"/>
  </ds:schemaRefs>
</ds:datastoreItem>
</file>

<file path=customXml/itemProps2.xml><?xml version="1.0" encoding="utf-8"?>
<ds:datastoreItem xmlns:ds="http://schemas.openxmlformats.org/officeDocument/2006/customXml" ds:itemID="{223BE08F-EA47-49BB-8FC8-A45548DA6C8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e8e42b2-a0c8-4a4b-b0e4-153721fe2f8f"/>
    <ds:schemaRef ds:uri="0d566573-0b88-43c5-9f32-21becdd39fe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C61DE58-35B6-44D3-AE90-B079F32A436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Facet</Template>
  <TotalTime>5994</TotalTime>
  <Words>985</Words>
  <Application>Microsoft Office PowerPoint</Application>
  <PresentationFormat>Widescreen</PresentationFormat>
  <Paragraphs>116</Paragraphs>
  <Slides>15</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15</vt:i4>
      </vt:variant>
    </vt:vector>
  </HeadingPairs>
  <TitlesOfParts>
    <vt:vector size="23" baseType="lpstr">
      <vt:lpstr>Arial</vt:lpstr>
      <vt:lpstr>Bahnschrift SemiLight</vt:lpstr>
      <vt:lpstr>Calibri</vt:lpstr>
      <vt:lpstr>Times New Roman</vt:lpstr>
      <vt:lpstr>Trebuchet MS</vt:lpstr>
      <vt:lpstr>Wingdings</vt:lpstr>
      <vt:lpstr>Wingdings 3</vt:lpstr>
      <vt:lpstr>Facet</vt:lpstr>
      <vt:lpstr>PowerPoint Presentation</vt:lpstr>
      <vt:lpstr>Welcome to Year 1 at Thameside Primary School</vt:lpstr>
      <vt:lpstr>Teachers in Year 1 </vt:lpstr>
      <vt:lpstr>These adults will be supporting in Year 1:</vt:lpstr>
      <vt:lpstr>Learning in Year 1</vt:lpstr>
      <vt:lpstr>Continuous Provision in Year 1</vt:lpstr>
      <vt:lpstr>The school day </vt:lpstr>
      <vt:lpstr>Phonics in Year 1</vt:lpstr>
      <vt:lpstr>Reading in Year 1</vt:lpstr>
      <vt:lpstr>The school day</vt:lpstr>
      <vt:lpstr>What to bring to school everyday</vt:lpstr>
      <vt:lpstr>School Uniform</vt:lpstr>
      <vt:lpstr>PowerPoint Presentation</vt:lpstr>
      <vt:lpstr>Home and school working together to support learning</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Curriculum Sharing Year 1</dc:title>
  <dc:creator>Victoria Maskell</dc:creator>
  <cp:lastModifiedBy>Assistant Head</cp:lastModifiedBy>
  <cp:revision>153</cp:revision>
  <dcterms:created xsi:type="dcterms:W3CDTF">2020-10-27T11:31:30Z</dcterms:created>
  <dcterms:modified xsi:type="dcterms:W3CDTF">2025-07-23T11:28:25Z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0x01010039DD152A3316BC4DB772CA33BCF03868</vt:lpwstr>
  </property>
  <property fmtid="{D5CDD505-2E9C-101B-9397-08002B2CF9AE}" pid="3" name="Order">
    <vt:r8>1994000</vt:r8>
  </property>
  <property fmtid="{D5CDD505-2E9C-101B-9397-08002B2CF9AE}" pid="4" name="MediaServiceImageTags">
    <vt:lpwstr/>
  </property>
  <property fmtid="{D5CDD505-2E9C-101B-9397-08002B2CF9AE}" pid="5" name="ComplianceAssetId">
    <vt:lpwstr/>
  </property>
  <property fmtid="{D5CDD505-2E9C-101B-9397-08002B2CF9AE}" pid="6" name="_ExtendedDescription">
    <vt:lpwstr/>
  </property>
  <property fmtid="{D5CDD505-2E9C-101B-9397-08002B2CF9AE}" pid="7" name="TriggerFlowInfo">
    <vt:lpwstr/>
  </property>
</Properties>
</file>